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10058400" cy="7772400"/>
  <p:notesSz cx="10058400" cy="7772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822" y="-4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20" y="310896"/>
            <a:ext cx="9052560" cy="12435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ontraloriasocial@funcionpublica.gob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jpeg"/><Relationship Id="rId3" Type="http://schemas.openxmlformats.org/officeDocument/2006/relationships/image" Target="../media/image6.jpg"/><Relationship Id="rId7" Type="http://schemas.openxmlformats.org/officeDocument/2006/relationships/image" Target="../media/image10.png"/><Relationship Id="rId12" Type="http://schemas.openxmlformats.org/officeDocument/2006/relationships/image" Target="../media/image15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11" Type="http://schemas.openxmlformats.org/officeDocument/2006/relationships/image" Target="../media/image14.jpg"/><Relationship Id="rId5" Type="http://schemas.openxmlformats.org/officeDocument/2006/relationships/image" Target="../media/image8.png"/><Relationship Id="rId10" Type="http://schemas.openxmlformats.org/officeDocument/2006/relationships/image" Target="../media/image13.jpg"/><Relationship Id="rId4" Type="http://schemas.openxmlformats.org/officeDocument/2006/relationships/image" Target="../media/image7.jpg"/><Relationship Id="rId9" Type="http://schemas.openxmlformats.org/officeDocument/2006/relationships/image" Target="../media/image12.png"/><Relationship Id="rId1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40080"/>
            <a:ext cx="2286000" cy="6332220"/>
          </a:xfrm>
          <a:custGeom>
            <a:avLst/>
            <a:gdLst/>
            <a:ahLst/>
            <a:cxnLst/>
            <a:rect l="l" t="t" r="r" b="b"/>
            <a:pathLst>
              <a:path w="2286000" h="6332220">
                <a:moveTo>
                  <a:pt x="0" y="6332220"/>
                </a:moveTo>
                <a:lnTo>
                  <a:pt x="2286000" y="6332220"/>
                </a:lnTo>
                <a:lnTo>
                  <a:pt x="2286000" y="0"/>
                </a:lnTo>
                <a:lnTo>
                  <a:pt x="0" y="0"/>
                </a:lnTo>
                <a:lnTo>
                  <a:pt x="0" y="6332220"/>
                </a:lnTo>
                <a:close/>
              </a:path>
            </a:pathLst>
          </a:custGeom>
          <a:solidFill>
            <a:srgbClr val="E6EF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086600" y="7305675"/>
            <a:ext cx="2514600" cy="86995"/>
          </a:xfrm>
          <a:custGeom>
            <a:avLst/>
            <a:gdLst/>
            <a:ahLst/>
            <a:cxnLst/>
            <a:rect l="l" t="t" r="r" b="b"/>
            <a:pathLst>
              <a:path w="2514600" h="86995">
                <a:moveTo>
                  <a:pt x="0" y="86804"/>
                </a:moveTo>
                <a:lnTo>
                  <a:pt x="2514600" y="86804"/>
                </a:lnTo>
                <a:lnTo>
                  <a:pt x="2514600" y="0"/>
                </a:lnTo>
                <a:lnTo>
                  <a:pt x="0" y="0"/>
                </a:lnTo>
                <a:lnTo>
                  <a:pt x="0" y="86804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086600" y="534479"/>
            <a:ext cx="2514600" cy="6497320"/>
          </a:xfrm>
          <a:custGeom>
            <a:avLst/>
            <a:gdLst/>
            <a:ahLst/>
            <a:cxnLst/>
            <a:rect l="l" t="t" r="r" b="b"/>
            <a:pathLst>
              <a:path w="2514600" h="6497320">
                <a:moveTo>
                  <a:pt x="0" y="6496875"/>
                </a:moveTo>
                <a:lnTo>
                  <a:pt x="2514600" y="6496875"/>
                </a:lnTo>
                <a:lnTo>
                  <a:pt x="2514600" y="0"/>
                </a:lnTo>
                <a:lnTo>
                  <a:pt x="0" y="0"/>
                </a:lnTo>
                <a:lnTo>
                  <a:pt x="0" y="6496875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3714750" y="114300"/>
            <a:ext cx="2457450" cy="7191628"/>
            <a:chOff x="3714750" y="114300"/>
            <a:chExt cx="2457450" cy="7191628"/>
          </a:xfrm>
        </p:grpSpPr>
        <p:sp>
          <p:nvSpPr>
            <p:cNvPr id="6" name="object 6"/>
            <p:cNvSpPr/>
            <p:nvPr/>
          </p:nvSpPr>
          <p:spPr>
            <a:xfrm>
              <a:off x="3714750" y="114300"/>
              <a:ext cx="2457450" cy="6858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714750" y="457200"/>
              <a:ext cx="2457450" cy="171450"/>
            </a:xfrm>
            <a:custGeom>
              <a:avLst/>
              <a:gdLst/>
              <a:ahLst/>
              <a:cxnLst/>
              <a:rect l="l" t="t" r="r" b="b"/>
              <a:pathLst>
                <a:path w="2457450" h="171450">
                  <a:moveTo>
                    <a:pt x="2457450" y="0"/>
                  </a:moveTo>
                  <a:lnTo>
                    <a:pt x="0" y="0"/>
                  </a:lnTo>
                  <a:lnTo>
                    <a:pt x="0" y="171450"/>
                  </a:lnTo>
                  <a:lnTo>
                    <a:pt x="2457450" y="171450"/>
                  </a:lnTo>
                  <a:lnTo>
                    <a:pt x="2457450" y="0"/>
                  </a:lnTo>
                  <a:close/>
                </a:path>
              </a:pathLst>
            </a:custGeom>
            <a:solidFill>
              <a:srgbClr val="8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021074" y="1346200"/>
              <a:ext cx="2112010" cy="4680585"/>
            </a:xfrm>
            <a:custGeom>
              <a:avLst/>
              <a:gdLst/>
              <a:ahLst/>
              <a:cxnLst/>
              <a:rect l="l" t="t" r="r" b="b"/>
              <a:pathLst>
                <a:path w="2112010" h="4680585">
                  <a:moveTo>
                    <a:pt x="2111502" y="0"/>
                  </a:moveTo>
                  <a:lnTo>
                    <a:pt x="0" y="0"/>
                  </a:lnTo>
                  <a:lnTo>
                    <a:pt x="0" y="4680585"/>
                  </a:lnTo>
                  <a:lnTo>
                    <a:pt x="2111502" y="4680585"/>
                  </a:lnTo>
                  <a:lnTo>
                    <a:pt x="2111502" y="0"/>
                  </a:lnTo>
                  <a:close/>
                </a:path>
              </a:pathLst>
            </a:custGeom>
            <a:solidFill>
              <a:srgbClr val="E6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109720" y="2313939"/>
              <a:ext cx="942340" cy="2052320"/>
            </a:xfrm>
            <a:custGeom>
              <a:avLst/>
              <a:gdLst/>
              <a:ahLst/>
              <a:cxnLst/>
              <a:rect l="l" t="t" r="r" b="b"/>
              <a:pathLst>
                <a:path w="942339" h="2052320">
                  <a:moveTo>
                    <a:pt x="942340" y="2044700"/>
                  </a:moveTo>
                  <a:lnTo>
                    <a:pt x="0" y="2044700"/>
                  </a:lnTo>
                  <a:lnTo>
                    <a:pt x="0" y="2052320"/>
                  </a:lnTo>
                  <a:lnTo>
                    <a:pt x="942340" y="2052320"/>
                  </a:lnTo>
                  <a:lnTo>
                    <a:pt x="942340" y="2044700"/>
                  </a:lnTo>
                  <a:close/>
                </a:path>
                <a:path w="942339" h="2052320">
                  <a:moveTo>
                    <a:pt x="942340" y="1089660"/>
                  </a:moveTo>
                  <a:lnTo>
                    <a:pt x="0" y="1089660"/>
                  </a:lnTo>
                  <a:lnTo>
                    <a:pt x="0" y="1097280"/>
                  </a:lnTo>
                  <a:lnTo>
                    <a:pt x="942340" y="1097280"/>
                  </a:lnTo>
                  <a:lnTo>
                    <a:pt x="942340" y="1089660"/>
                  </a:lnTo>
                  <a:close/>
                </a:path>
                <a:path w="942339" h="2052320">
                  <a:moveTo>
                    <a:pt x="94234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942340" y="7620"/>
                  </a:lnTo>
                  <a:lnTo>
                    <a:pt x="94234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714750" y="7031355"/>
              <a:ext cx="2457450" cy="55244"/>
            </a:xfrm>
            <a:custGeom>
              <a:avLst/>
              <a:gdLst/>
              <a:ahLst/>
              <a:cxnLst/>
              <a:rect l="l" t="t" r="r" b="b"/>
              <a:pathLst>
                <a:path w="2457450" h="55245">
                  <a:moveTo>
                    <a:pt x="0" y="54864"/>
                  </a:moveTo>
                  <a:lnTo>
                    <a:pt x="2457450" y="54864"/>
                  </a:lnTo>
                  <a:lnTo>
                    <a:pt x="2457450" y="0"/>
                  </a:lnTo>
                  <a:lnTo>
                    <a:pt x="0" y="0"/>
                  </a:lnTo>
                  <a:lnTo>
                    <a:pt x="0" y="54864"/>
                  </a:lnTo>
                  <a:close/>
                </a:path>
              </a:pathLst>
            </a:custGeom>
            <a:solidFill>
              <a:srgbClr val="99C2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714750" y="7047839"/>
              <a:ext cx="2457450" cy="258089"/>
            </a:xfrm>
            <a:custGeom>
              <a:avLst/>
              <a:gdLst/>
              <a:ahLst/>
              <a:cxnLst/>
              <a:rect l="l" t="t" r="r" b="b"/>
              <a:pathLst>
                <a:path w="2457450" h="219709">
                  <a:moveTo>
                    <a:pt x="2457450" y="0"/>
                  </a:moveTo>
                  <a:lnTo>
                    <a:pt x="0" y="0"/>
                  </a:lnTo>
                  <a:lnTo>
                    <a:pt x="0" y="219455"/>
                  </a:lnTo>
                  <a:lnTo>
                    <a:pt x="2457450" y="219455"/>
                  </a:lnTo>
                  <a:lnTo>
                    <a:pt x="245745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7099300" y="3386455"/>
            <a:ext cx="2514600" cy="966290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433070" marR="255904" indent="-142240" algn="ctr">
              <a:lnSpc>
                <a:spcPts val="2380"/>
              </a:lnSpc>
              <a:spcBef>
                <a:spcPts val="335"/>
              </a:spcBef>
            </a:pPr>
            <a:r>
              <a:rPr sz="2150" b="1" spc="-10" dirty="0">
                <a:solidFill>
                  <a:srgbClr val="FFFFFF"/>
                </a:solidFill>
                <a:latin typeface="Arial Rounded MT Bold" panose="020F0704030504030204" pitchFamily="34" charset="0"/>
                <a:cs typeface="Copperplate Gothic Bold"/>
              </a:rPr>
              <a:t>Co</a:t>
            </a:r>
            <a:r>
              <a:rPr sz="2150" b="1" spc="-25" dirty="0">
                <a:solidFill>
                  <a:srgbClr val="FFFFFF"/>
                </a:solidFill>
                <a:latin typeface="Arial Rounded MT Bold" panose="020F0704030504030204" pitchFamily="34" charset="0"/>
                <a:cs typeface="Copperplate Gothic Bold"/>
              </a:rPr>
              <a:t>n</a:t>
            </a:r>
            <a:r>
              <a:rPr sz="2150" b="1" spc="-10" dirty="0">
                <a:solidFill>
                  <a:srgbClr val="FFFFFF"/>
                </a:solidFill>
                <a:latin typeface="Arial Rounded MT Bold" panose="020F0704030504030204" pitchFamily="34" charset="0"/>
                <a:cs typeface="Copperplate Gothic Bold"/>
              </a:rPr>
              <a:t>t</a:t>
            </a:r>
            <a:r>
              <a:rPr sz="2150" b="1" spc="35" dirty="0">
                <a:solidFill>
                  <a:srgbClr val="FFFFFF"/>
                </a:solidFill>
                <a:latin typeface="Arial Rounded MT Bold" panose="020F0704030504030204" pitchFamily="34" charset="0"/>
                <a:cs typeface="Copperplate Gothic Bold"/>
              </a:rPr>
              <a:t>r</a:t>
            </a:r>
            <a:r>
              <a:rPr sz="2150" b="1" spc="-10" dirty="0">
                <a:solidFill>
                  <a:srgbClr val="FFFFFF"/>
                </a:solidFill>
                <a:latin typeface="Arial Rounded MT Bold" panose="020F0704030504030204" pitchFamily="34" charset="0"/>
                <a:cs typeface="Copperplate Gothic Bold"/>
              </a:rPr>
              <a:t>a</a:t>
            </a:r>
            <a:r>
              <a:rPr sz="2150" b="1" spc="-25" dirty="0">
                <a:solidFill>
                  <a:srgbClr val="FFFFFF"/>
                </a:solidFill>
                <a:latin typeface="Arial Rounded MT Bold" panose="020F0704030504030204" pitchFamily="34" charset="0"/>
                <a:cs typeface="Copperplate Gothic Bold"/>
              </a:rPr>
              <a:t>l</a:t>
            </a:r>
            <a:r>
              <a:rPr sz="2150" b="1" spc="-10" dirty="0">
                <a:solidFill>
                  <a:srgbClr val="FFFFFF"/>
                </a:solidFill>
                <a:latin typeface="Arial Rounded MT Bold" panose="020F0704030504030204" pitchFamily="34" charset="0"/>
                <a:cs typeface="Copperplate Gothic Bold"/>
              </a:rPr>
              <a:t>o</a:t>
            </a:r>
            <a:r>
              <a:rPr sz="2150" b="1" spc="-25" dirty="0">
                <a:solidFill>
                  <a:srgbClr val="FFFFFF"/>
                </a:solidFill>
                <a:latin typeface="Arial Rounded MT Bold" panose="020F0704030504030204" pitchFamily="34" charset="0"/>
                <a:cs typeface="Copperplate Gothic Bold"/>
              </a:rPr>
              <a:t>r</a:t>
            </a:r>
            <a:r>
              <a:rPr sz="2150" b="1" spc="-5" dirty="0">
                <a:solidFill>
                  <a:srgbClr val="FFFFFF"/>
                </a:solidFill>
                <a:latin typeface="Arial Rounded MT Bold" panose="020F0704030504030204" pitchFamily="34" charset="0"/>
                <a:cs typeface="Copperplate Gothic Bold"/>
              </a:rPr>
              <a:t>ia  </a:t>
            </a:r>
            <a:r>
              <a:rPr sz="2150" b="1" spc="-10" dirty="0">
                <a:solidFill>
                  <a:srgbClr val="FFFFFF"/>
                </a:solidFill>
                <a:latin typeface="Arial Rounded MT Bold" panose="020F0704030504030204" pitchFamily="34" charset="0"/>
                <a:cs typeface="Copperplate Gothic Bold"/>
              </a:rPr>
              <a:t>Social</a:t>
            </a:r>
            <a:r>
              <a:rPr sz="2150" b="1" spc="-65" dirty="0">
                <a:solidFill>
                  <a:srgbClr val="FFFFFF"/>
                </a:solidFill>
                <a:latin typeface="Arial Rounded MT Bold" panose="020F0704030504030204" pitchFamily="34" charset="0"/>
                <a:cs typeface="Copperplate Gothic Bold"/>
              </a:rPr>
              <a:t> </a:t>
            </a:r>
            <a:r>
              <a:rPr sz="2150" b="1" spc="-15" dirty="0" smtClean="0">
                <a:solidFill>
                  <a:srgbClr val="FFFFFF"/>
                </a:solidFill>
                <a:latin typeface="Arial Rounded MT Bold" panose="020F0704030504030204" pitchFamily="34" charset="0"/>
                <a:cs typeface="Copperplate Gothic Bold"/>
              </a:rPr>
              <a:t>P</a:t>
            </a:r>
            <a:r>
              <a:rPr lang="es-ES" sz="2150" b="1" spc="-15" dirty="0" smtClean="0">
                <a:solidFill>
                  <a:srgbClr val="FFFFFF"/>
                </a:solidFill>
                <a:latin typeface="Arial Rounded MT Bold" panose="020F0704030504030204" pitchFamily="34" charset="0"/>
                <a:cs typeface="Copperplate Gothic Bold"/>
              </a:rPr>
              <a:t>ROFEXCE</a:t>
            </a:r>
            <a:endParaRPr sz="2150" dirty="0">
              <a:latin typeface="Arial Rounded MT Bold" panose="020F0704030504030204" pitchFamily="34" charset="0"/>
              <a:cs typeface="Copperplate Gothic Bold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373619" y="3210560"/>
            <a:ext cx="1965960" cy="7620"/>
          </a:xfrm>
          <a:custGeom>
            <a:avLst/>
            <a:gdLst/>
            <a:ahLst/>
            <a:cxnLst/>
            <a:rect l="l" t="t" r="r" b="b"/>
            <a:pathLst>
              <a:path w="1965959" h="7619">
                <a:moveTo>
                  <a:pt x="1965959" y="0"/>
                </a:moveTo>
                <a:lnTo>
                  <a:pt x="0" y="0"/>
                </a:lnTo>
                <a:lnTo>
                  <a:pt x="0" y="7619"/>
                </a:lnTo>
                <a:lnTo>
                  <a:pt x="1965959" y="7619"/>
                </a:lnTo>
                <a:lnTo>
                  <a:pt x="1965959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57200" y="711580"/>
            <a:ext cx="2197735" cy="6329680"/>
          </a:xfrm>
          <a:custGeom>
            <a:avLst/>
            <a:gdLst/>
            <a:ahLst/>
            <a:cxnLst/>
            <a:rect l="l" t="t" r="r" b="b"/>
            <a:pathLst>
              <a:path w="2197735" h="6329680">
                <a:moveTo>
                  <a:pt x="0" y="6329299"/>
                </a:moveTo>
                <a:lnTo>
                  <a:pt x="2197608" y="6329299"/>
                </a:lnTo>
                <a:lnTo>
                  <a:pt x="2197608" y="0"/>
                </a:lnTo>
                <a:lnTo>
                  <a:pt x="0" y="0"/>
                </a:lnTo>
                <a:lnTo>
                  <a:pt x="0" y="6329299"/>
                </a:lnTo>
                <a:close/>
              </a:path>
            </a:pathLst>
          </a:custGeom>
          <a:solidFill>
            <a:srgbClr val="CD9999">
              <a:alpha val="4980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457200" y="711580"/>
            <a:ext cx="2197735" cy="62611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850" dirty="0">
              <a:latin typeface="Times New Roman"/>
              <a:cs typeface="Times New Roman"/>
            </a:endParaRPr>
          </a:p>
          <a:p>
            <a:pPr marL="274320" marR="269875" indent="692785">
              <a:lnSpc>
                <a:spcPct val="111800"/>
              </a:lnSpc>
            </a:pPr>
            <a:r>
              <a:rPr sz="800" b="1" i="1" spc="-5" dirty="0">
                <a:latin typeface="Calibri"/>
                <a:cs typeface="Calibri"/>
              </a:rPr>
              <a:t>Atención Ciudadana  </a:t>
            </a:r>
            <a:r>
              <a:rPr sz="800" b="1" i="1" dirty="0">
                <a:latin typeface="Calibri"/>
                <a:cs typeface="Calibri"/>
              </a:rPr>
              <a:t>en la </a:t>
            </a:r>
            <a:r>
              <a:rPr sz="800" b="1" i="1" spc="-5" dirty="0">
                <a:latin typeface="Calibri"/>
                <a:cs typeface="Calibri"/>
              </a:rPr>
              <a:t>Secretaría de </a:t>
            </a:r>
            <a:r>
              <a:rPr sz="800" b="1" i="1" dirty="0">
                <a:latin typeface="Calibri"/>
                <a:cs typeface="Calibri"/>
              </a:rPr>
              <a:t>la </a:t>
            </a:r>
            <a:r>
              <a:rPr sz="800" b="1" i="1" spc="-5" dirty="0">
                <a:latin typeface="Calibri"/>
                <a:cs typeface="Calibri"/>
              </a:rPr>
              <a:t>Función Pública:  </a:t>
            </a:r>
            <a:r>
              <a:rPr sz="800" spc="-5" dirty="0">
                <a:latin typeface="Calibri"/>
                <a:cs typeface="Calibri"/>
              </a:rPr>
              <a:t>1.Denuncia Ciudadana de </a:t>
            </a:r>
            <a:r>
              <a:rPr sz="800" spc="5" dirty="0">
                <a:latin typeface="Calibri"/>
                <a:cs typeface="Calibri"/>
              </a:rPr>
              <a:t>la </a:t>
            </a:r>
            <a:r>
              <a:rPr sz="800" spc="-10" dirty="0">
                <a:latin typeface="Calibri"/>
                <a:cs typeface="Calibri"/>
              </a:rPr>
              <a:t>Corrupción  </a:t>
            </a:r>
            <a:r>
              <a:rPr sz="800" spc="-5" dirty="0">
                <a:latin typeface="Calibri"/>
                <a:cs typeface="Calibri"/>
              </a:rPr>
              <a:t>(SIDEC):</a:t>
            </a:r>
            <a:endParaRPr sz="800" dirty="0">
              <a:latin typeface="Calibri"/>
              <a:cs typeface="Calibri"/>
            </a:endParaRPr>
          </a:p>
          <a:p>
            <a:pPr marL="274320" marR="363220" indent="22860">
              <a:lnSpc>
                <a:spcPct val="110400"/>
              </a:lnSpc>
              <a:spcBef>
                <a:spcPts val="20"/>
              </a:spcBef>
            </a:pPr>
            <a:r>
              <a:rPr sz="800" spc="-5" dirty="0">
                <a:latin typeface="Calibri"/>
                <a:cs typeface="Calibri"/>
              </a:rPr>
              <a:t>https://sidec.funcionpublica.gob.mx/  </a:t>
            </a:r>
            <a:r>
              <a:rPr sz="800" dirty="0">
                <a:latin typeface="Calibri"/>
                <a:cs typeface="Calibri"/>
              </a:rPr>
              <a:t>#!/</a:t>
            </a:r>
          </a:p>
          <a:p>
            <a:pPr marL="274320" marR="264795" algn="just">
              <a:lnSpc>
                <a:spcPct val="111900"/>
              </a:lnSpc>
              <a:spcBef>
                <a:spcPts val="5"/>
              </a:spcBef>
              <a:buSzPct val="87500"/>
              <a:buAutoNum type="arabicPeriod" startAt="2"/>
              <a:tabLst>
                <a:tab pos="351790" algn="l"/>
              </a:tabLst>
            </a:pPr>
            <a:r>
              <a:rPr sz="800" spc="-5" dirty="0">
                <a:latin typeface="Calibri"/>
                <a:cs typeface="Calibri"/>
              </a:rPr>
              <a:t>Vía correspondencia: Envía tu escrito  </a:t>
            </a:r>
            <a:r>
              <a:rPr sz="800" dirty="0">
                <a:latin typeface="Calibri"/>
                <a:cs typeface="Calibri"/>
              </a:rPr>
              <a:t>a </a:t>
            </a:r>
            <a:r>
              <a:rPr sz="800" spc="-5" dirty="0">
                <a:latin typeface="Calibri"/>
                <a:cs typeface="Calibri"/>
              </a:rPr>
              <a:t>la </a:t>
            </a:r>
            <a:r>
              <a:rPr sz="800" dirty="0">
                <a:latin typeface="Calibri"/>
                <a:cs typeface="Calibri"/>
              </a:rPr>
              <a:t>Dirección </a:t>
            </a:r>
            <a:r>
              <a:rPr sz="800" spc="-5" dirty="0">
                <a:latin typeface="Calibri"/>
                <a:cs typeface="Calibri"/>
              </a:rPr>
              <a:t>General de </a:t>
            </a:r>
            <a:r>
              <a:rPr sz="800" dirty="0">
                <a:latin typeface="Calibri"/>
                <a:cs typeface="Calibri"/>
              </a:rPr>
              <a:t>Denuncias e  </a:t>
            </a:r>
            <a:r>
              <a:rPr sz="800" spc="-5" dirty="0">
                <a:latin typeface="Calibri"/>
                <a:cs typeface="Calibri"/>
              </a:rPr>
              <a:t>Investigaciones de la Secretaría de la  Función Pública </a:t>
            </a:r>
            <a:r>
              <a:rPr sz="800" dirty="0">
                <a:latin typeface="Calibri"/>
                <a:cs typeface="Calibri"/>
              </a:rPr>
              <a:t>en </a:t>
            </a:r>
            <a:r>
              <a:rPr sz="800" spc="-5" dirty="0">
                <a:latin typeface="Calibri"/>
                <a:cs typeface="Calibri"/>
              </a:rPr>
              <a:t>Av. Insurgentes </a:t>
            </a:r>
            <a:r>
              <a:rPr sz="800" spc="-10" dirty="0">
                <a:latin typeface="Calibri"/>
                <a:cs typeface="Calibri"/>
              </a:rPr>
              <a:t>Sur  </a:t>
            </a:r>
            <a:r>
              <a:rPr sz="800" spc="-5" dirty="0">
                <a:latin typeface="Calibri"/>
                <a:cs typeface="Calibri"/>
              </a:rPr>
              <a:t>No. </a:t>
            </a:r>
            <a:r>
              <a:rPr sz="800" spc="-10" dirty="0">
                <a:latin typeface="Calibri"/>
                <a:cs typeface="Calibri"/>
              </a:rPr>
              <a:t>1735, </a:t>
            </a:r>
            <a:r>
              <a:rPr sz="800" dirty="0">
                <a:latin typeface="Calibri"/>
                <a:cs typeface="Calibri"/>
              </a:rPr>
              <a:t>Piso 2 </a:t>
            </a:r>
            <a:r>
              <a:rPr sz="800" spc="-5" dirty="0">
                <a:latin typeface="Calibri"/>
                <a:cs typeface="Calibri"/>
              </a:rPr>
              <a:t>Ala Norte, Guadalupe  </a:t>
            </a:r>
            <a:r>
              <a:rPr sz="800" dirty="0">
                <a:latin typeface="Calibri"/>
                <a:cs typeface="Calibri"/>
              </a:rPr>
              <a:t>Inn, </a:t>
            </a:r>
            <a:r>
              <a:rPr sz="800" spc="-5" dirty="0">
                <a:latin typeface="Calibri"/>
                <a:cs typeface="Calibri"/>
              </a:rPr>
              <a:t>Álvaro Obregón, CP 01020, Ciudad  de</a:t>
            </a:r>
            <a:r>
              <a:rPr sz="800" spc="-10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México.</a:t>
            </a:r>
            <a:endParaRPr sz="800" dirty="0">
              <a:latin typeface="Calibri"/>
              <a:cs typeface="Calibri"/>
            </a:endParaRPr>
          </a:p>
          <a:p>
            <a:pPr marL="351155" indent="-77470">
              <a:lnSpc>
                <a:spcPct val="100000"/>
              </a:lnSpc>
              <a:spcBef>
                <a:spcPts val="120"/>
              </a:spcBef>
              <a:buSzPct val="87500"/>
              <a:buAutoNum type="arabicPeriod" startAt="2"/>
              <a:tabLst>
                <a:tab pos="351790" algn="l"/>
              </a:tabLst>
            </a:pPr>
            <a:r>
              <a:rPr sz="800" spc="-5" dirty="0">
                <a:latin typeface="Calibri"/>
                <a:cs typeface="Calibri"/>
              </a:rPr>
              <a:t>Vía telefónica: </a:t>
            </a:r>
            <a:r>
              <a:rPr sz="800" dirty="0">
                <a:latin typeface="Calibri"/>
                <a:cs typeface="Calibri"/>
              </a:rPr>
              <a:t>En el </a:t>
            </a:r>
            <a:r>
              <a:rPr sz="800" spc="-5" dirty="0">
                <a:latin typeface="Calibri"/>
                <a:cs typeface="Calibri"/>
              </a:rPr>
              <a:t>interior de</a:t>
            </a:r>
            <a:r>
              <a:rPr sz="800" spc="-30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la</a:t>
            </a:r>
            <a:endParaRPr sz="800" dirty="0">
              <a:latin typeface="Calibri"/>
              <a:cs typeface="Calibri"/>
            </a:endParaRPr>
          </a:p>
          <a:p>
            <a:pPr marL="274320">
              <a:lnSpc>
                <a:spcPct val="100000"/>
              </a:lnSpc>
              <a:spcBef>
                <a:spcPts val="120"/>
              </a:spcBef>
            </a:pPr>
            <a:r>
              <a:rPr sz="800" spc="-5" dirty="0">
                <a:latin typeface="Calibri"/>
                <a:cs typeface="Calibri"/>
              </a:rPr>
              <a:t>República al </a:t>
            </a:r>
            <a:r>
              <a:rPr sz="800" spc="-10" dirty="0">
                <a:latin typeface="Calibri"/>
                <a:cs typeface="Calibri"/>
              </a:rPr>
              <a:t>800</a:t>
            </a:r>
            <a:r>
              <a:rPr sz="800" spc="160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11 28 </a:t>
            </a:r>
            <a:r>
              <a:rPr sz="800" spc="-10" dirty="0">
                <a:latin typeface="Calibri"/>
                <a:cs typeface="Calibri"/>
              </a:rPr>
              <a:t>700  </a:t>
            </a:r>
            <a:r>
              <a:rPr sz="800" dirty="0">
                <a:latin typeface="Calibri"/>
                <a:cs typeface="Calibri"/>
              </a:rPr>
              <a:t>y en</a:t>
            </a:r>
            <a:r>
              <a:rPr sz="800" spc="55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la</a:t>
            </a:r>
            <a:endParaRPr sz="800" dirty="0">
              <a:latin typeface="Calibri"/>
              <a:cs typeface="Calibri"/>
            </a:endParaRPr>
          </a:p>
          <a:p>
            <a:pPr marL="274320">
              <a:lnSpc>
                <a:spcPct val="100000"/>
              </a:lnSpc>
              <a:spcBef>
                <a:spcPts val="125"/>
              </a:spcBef>
            </a:pPr>
            <a:r>
              <a:rPr sz="800" spc="-5" dirty="0">
                <a:latin typeface="Calibri"/>
                <a:cs typeface="Calibri"/>
              </a:rPr>
              <a:t>Ciudad de México 55 2000 2000</a:t>
            </a:r>
            <a:endParaRPr sz="800" dirty="0">
              <a:latin typeface="Calibri"/>
              <a:cs typeface="Calibri"/>
            </a:endParaRPr>
          </a:p>
          <a:p>
            <a:pPr marL="274320" marR="267335">
              <a:lnSpc>
                <a:spcPts val="1080"/>
              </a:lnSpc>
              <a:spcBef>
                <a:spcPts val="35"/>
              </a:spcBef>
              <a:buSzPct val="87500"/>
              <a:buAutoNum type="arabicPeriod" startAt="4"/>
              <a:tabLst>
                <a:tab pos="351790" algn="l"/>
              </a:tabLst>
            </a:pPr>
            <a:r>
              <a:rPr sz="800" spc="-5" dirty="0">
                <a:latin typeface="Calibri"/>
                <a:cs typeface="Calibri"/>
              </a:rPr>
              <a:t>Presencial: </a:t>
            </a:r>
            <a:r>
              <a:rPr sz="800" dirty="0">
                <a:latin typeface="Calibri"/>
                <a:cs typeface="Calibri"/>
              </a:rPr>
              <a:t>En el </a:t>
            </a:r>
            <a:r>
              <a:rPr sz="800" spc="-5" dirty="0">
                <a:latin typeface="Calibri"/>
                <a:cs typeface="Calibri"/>
              </a:rPr>
              <a:t>módulo </a:t>
            </a:r>
            <a:r>
              <a:rPr sz="800" dirty="0">
                <a:latin typeface="Calibri"/>
                <a:cs typeface="Calibri"/>
              </a:rPr>
              <a:t>3 </a:t>
            </a:r>
            <a:r>
              <a:rPr sz="800" spc="-5" dirty="0">
                <a:latin typeface="Calibri"/>
                <a:cs typeface="Calibri"/>
              </a:rPr>
              <a:t>de la  Secretaría de la Función</a:t>
            </a:r>
            <a:r>
              <a:rPr sz="800" spc="25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Pública</a:t>
            </a:r>
            <a:endParaRPr sz="800" dirty="0">
              <a:latin typeface="Calibri"/>
              <a:cs typeface="Calibri"/>
            </a:endParaRPr>
          </a:p>
          <a:p>
            <a:pPr marL="274320" marR="267335">
              <a:lnSpc>
                <a:spcPts val="1060"/>
              </a:lnSpc>
              <a:spcBef>
                <a:spcPts val="15"/>
              </a:spcBef>
            </a:pPr>
            <a:r>
              <a:rPr sz="800" spc="-5" dirty="0">
                <a:latin typeface="Calibri"/>
                <a:cs typeface="Calibri"/>
              </a:rPr>
              <a:t>ubicado </a:t>
            </a:r>
            <a:r>
              <a:rPr sz="800" dirty="0">
                <a:latin typeface="Calibri"/>
                <a:cs typeface="Calibri"/>
              </a:rPr>
              <a:t>en </a:t>
            </a:r>
            <a:r>
              <a:rPr sz="800" spc="-5" dirty="0">
                <a:latin typeface="Calibri"/>
                <a:cs typeface="Calibri"/>
              </a:rPr>
              <a:t>Av. Insurgentes Sur </a:t>
            </a:r>
            <a:r>
              <a:rPr sz="800" spc="-10" dirty="0">
                <a:latin typeface="Calibri"/>
                <a:cs typeface="Calibri"/>
              </a:rPr>
              <a:t>1735,  </a:t>
            </a:r>
            <a:r>
              <a:rPr sz="800" dirty="0">
                <a:latin typeface="Calibri"/>
                <a:cs typeface="Calibri"/>
              </a:rPr>
              <a:t>PB,   </a:t>
            </a:r>
            <a:r>
              <a:rPr sz="800" spc="-5" dirty="0">
                <a:latin typeface="Calibri"/>
                <a:cs typeface="Calibri"/>
              </a:rPr>
              <a:t>Guadalupe   </a:t>
            </a:r>
            <a:r>
              <a:rPr sz="800" dirty="0">
                <a:latin typeface="Calibri"/>
                <a:cs typeface="Calibri"/>
              </a:rPr>
              <a:t>Inn,   Álvaro</a:t>
            </a:r>
            <a:r>
              <a:rPr sz="800" spc="110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Obregón,</a:t>
            </a:r>
            <a:endParaRPr sz="800" dirty="0">
              <a:latin typeface="Calibri"/>
              <a:cs typeface="Calibri"/>
            </a:endParaRPr>
          </a:p>
          <a:p>
            <a:pPr marL="274320">
              <a:lnSpc>
                <a:spcPct val="100000"/>
              </a:lnSpc>
              <a:spcBef>
                <a:spcPts val="70"/>
              </a:spcBef>
            </a:pPr>
            <a:r>
              <a:rPr sz="800" spc="-5" dirty="0">
                <a:latin typeface="Calibri"/>
                <a:cs typeface="Calibri"/>
              </a:rPr>
              <a:t>Código     Postal     01020,     Ciudad   </a:t>
            </a:r>
            <a:r>
              <a:rPr sz="800" spc="10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de</a:t>
            </a:r>
            <a:endParaRPr sz="800" dirty="0">
              <a:latin typeface="Calibri"/>
              <a:cs typeface="Calibri"/>
            </a:endParaRPr>
          </a:p>
          <a:p>
            <a:pPr marL="274320">
              <a:lnSpc>
                <a:spcPct val="100000"/>
              </a:lnSpc>
              <a:spcBef>
                <a:spcPts val="120"/>
              </a:spcBef>
            </a:pPr>
            <a:r>
              <a:rPr sz="800" spc="-5" dirty="0">
                <a:latin typeface="Calibri"/>
                <a:cs typeface="Calibri"/>
              </a:rPr>
              <a:t>México.</a:t>
            </a:r>
            <a:endParaRPr sz="800" dirty="0">
              <a:latin typeface="Calibri"/>
              <a:cs typeface="Calibri"/>
            </a:endParaRPr>
          </a:p>
          <a:p>
            <a:pPr marL="274320" marR="267335">
              <a:lnSpc>
                <a:spcPts val="1080"/>
              </a:lnSpc>
              <a:spcBef>
                <a:spcPts val="35"/>
              </a:spcBef>
              <a:buSzPct val="87500"/>
              <a:buAutoNum type="arabicPeriod" startAt="5"/>
              <a:tabLst>
                <a:tab pos="351790" algn="l"/>
                <a:tab pos="820419" algn="l"/>
                <a:tab pos="1431925" algn="l"/>
              </a:tabLst>
            </a:pPr>
            <a:r>
              <a:rPr sz="800" dirty="0">
                <a:latin typeface="Calibri"/>
                <a:cs typeface="Calibri"/>
              </a:rPr>
              <a:t>V</a:t>
            </a:r>
            <a:r>
              <a:rPr sz="800" spc="-5" dirty="0">
                <a:latin typeface="Calibri"/>
                <a:cs typeface="Calibri"/>
              </a:rPr>
              <a:t>í</a:t>
            </a:r>
            <a:r>
              <a:rPr sz="800" dirty="0">
                <a:latin typeface="Calibri"/>
                <a:cs typeface="Calibri"/>
              </a:rPr>
              <a:t>a	correo	elec</a:t>
            </a:r>
            <a:r>
              <a:rPr sz="800" spc="-10" dirty="0">
                <a:latin typeface="Calibri"/>
                <a:cs typeface="Calibri"/>
              </a:rPr>
              <a:t>t</a:t>
            </a:r>
            <a:r>
              <a:rPr sz="800" dirty="0">
                <a:latin typeface="Calibri"/>
                <a:cs typeface="Calibri"/>
              </a:rPr>
              <a:t>rón</a:t>
            </a:r>
            <a:r>
              <a:rPr sz="800" spc="-5" dirty="0">
                <a:latin typeface="Calibri"/>
                <a:cs typeface="Calibri"/>
              </a:rPr>
              <a:t>i</a:t>
            </a:r>
            <a:r>
              <a:rPr sz="800" dirty="0">
                <a:latin typeface="Calibri"/>
                <a:cs typeface="Calibri"/>
              </a:rPr>
              <a:t>co:  </a:t>
            </a:r>
            <a:r>
              <a:rPr sz="800" spc="-5" dirty="0">
                <a:latin typeface="Calibri"/>
                <a:cs typeface="Calibri"/>
                <a:hlinkClick r:id="rId3"/>
              </a:rPr>
              <a:t>contraloriasocial</a:t>
            </a:r>
            <a:r>
              <a:rPr sz="800" i="1" spc="-5" dirty="0">
                <a:latin typeface="Arial"/>
                <a:cs typeface="Arial"/>
                <a:hlinkClick r:id="rId3"/>
              </a:rPr>
              <a:t>@</a:t>
            </a:r>
            <a:r>
              <a:rPr sz="800" spc="-5" dirty="0">
                <a:latin typeface="Calibri"/>
                <a:cs typeface="Calibri"/>
                <a:hlinkClick r:id="rId3"/>
              </a:rPr>
              <a:t>funcionpublica.gob. </a:t>
            </a:r>
            <a:r>
              <a:rPr sz="800" spc="-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mx</a:t>
            </a:r>
          </a:p>
          <a:p>
            <a:pPr marL="274320" marR="269240">
              <a:lnSpc>
                <a:spcPts val="1060"/>
              </a:lnSpc>
              <a:spcBef>
                <a:spcPts val="20"/>
              </a:spcBef>
              <a:buSzPct val="87500"/>
              <a:buAutoNum type="arabicPeriod" startAt="5"/>
              <a:tabLst>
                <a:tab pos="351790" algn="l"/>
              </a:tabLst>
            </a:pPr>
            <a:r>
              <a:rPr sz="800" spc="-5" dirty="0">
                <a:latin typeface="Calibri"/>
                <a:cs typeface="Calibri"/>
              </a:rPr>
              <a:t>Plataforma: Ciudadanos Alertadores  Internos </a:t>
            </a:r>
            <a:r>
              <a:rPr sz="800" dirty="0">
                <a:latin typeface="Calibri"/>
                <a:cs typeface="Calibri"/>
              </a:rPr>
              <a:t>y </a:t>
            </a:r>
            <a:r>
              <a:rPr sz="800" spc="-5" dirty="0">
                <a:latin typeface="Calibri"/>
                <a:cs typeface="Calibri"/>
              </a:rPr>
              <a:t>Externos de la </a:t>
            </a:r>
            <a:r>
              <a:rPr sz="800" spc="-10" dirty="0">
                <a:latin typeface="Calibri"/>
                <a:cs typeface="Calibri"/>
              </a:rPr>
              <a:t>Corrupción.</a:t>
            </a:r>
            <a:endParaRPr sz="800" dirty="0">
              <a:latin typeface="Calibri"/>
              <a:cs typeface="Calibri"/>
            </a:endParaRPr>
          </a:p>
          <a:p>
            <a:pPr marL="274320" marR="264160">
              <a:lnSpc>
                <a:spcPts val="1080"/>
              </a:lnSpc>
            </a:pPr>
            <a:r>
              <a:rPr sz="800" dirty="0">
                <a:latin typeface="Calibri"/>
                <a:cs typeface="Calibri"/>
              </a:rPr>
              <a:t>La </a:t>
            </a:r>
            <a:r>
              <a:rPr sz="800" spc="-5" dirty="0">
                <a:latin typeface="Calibri"/>
                <a:cs typeface="Calibri"/>
              </a:rPr>
              <a:t>plataforma de alertadores está  diseñada para atender casos graves </a:t>
            </a:r>
            <a:r>
              <a:rPr sz="800" spc="15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y/o</a:t>
            </a:r>
            <a:endParaRPr sz="800" dirty="0">
              <a:latin typeface="Calibri"/>
              <a:cs typeface="Calibri"/>
            </a:endParaRPr>
          </a:p>
          <a:p>
            <a:pPr marL="274320">
              <a:lnSpc>
                <a:spcPct val="100000"/>
              </a:lnSpc>
              <a:spcBef>
                <a:spcPts val="45"/>
              </a:spcBef>
            </a:pPr>
            <a:r>
              <a:rPr sz="800" dirty="0">
                <a:latin typeface="Calibri"/>
                <a:cs typeface="Calibri"/>
              </a:rPr>
              <a:t>en </a:t>
            </a:r>
            <a:r>
              <a:rPr sz="800" spc="-5" dirty="0">
                <a:latin typeface="Calibri"/>
                <a:cs typeface="Calibri"/>
              </a:rPr>
              <a:t>los que </a:t>
            </a:r>
            <a:r>
              <a:rPr sz="800" dirty="0">
                <a:latin typeface="Calibri"/>
                <a:cs typeface="Calibri"/>
              </a:rPr>
              <a:t>se </a:t>
            </a:r>
            <a:r>
              <a:rPr sz="800" spc="-5" dirty="0">
                <a:latin typeface="Calibri"/>
                <a:cs typeface="Calibri"/>
              </a:rPr>
              <a:t>requiere</a:t>
            </a:r>
            <a:r>
              <a:rPr sz="800" spc="20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confidencialidad:</a:t>
            </a:r>
            <a:endParaRPr sz="800" dirty="0">
              <a:latin typeface="Calibri"/>
              <a:cs typeface="Calibri"/>
            </a:endParaRPr>
          </a:p>
          <a:p>
            <a:pPr marL="274320">
              <a:lnSpc>
                <a:spcPct val="100000"/>
              </a:lnSpc>
              <a:spcBef>
                <a:spcPts val="125"/>
              </a:spcBef>
            </a:pPr>
            <a:r>
              <a:rPr sz="800" spc="-10" dirty="0">
                <a:latin typeface="Calibri"/>
                <a:cs typeface="Calibri"/>
              </a:rPr>
              <a:t>https://</a:t>
            </a:r>
            <a:endParaRPr sz="800" dirty="0">
              <a:latin typeface="Calibri"/>
              <a:cs typeface="Calibri"/>
            </a:endParaRPr>
          </a:p>
          <a:p>
            <a:pPr marL="274320" marR="269240">
              <a:lnSpc>
                <a:spcPct val="111500"/>
              </a:lnSpc>
              <a:spcBef>
                <a:spcPts val="10"/>
              </a:spcBef>
            </a:pPr>
            <a:r>
              <a:rPr sz="800" spc="-5" dirty="0">
                <a:latin typeface="Calibri"/>
                <a:cs typeface="Calibri"/>
              </a:rPr>
              <a:t>alertadores.funcionpublica.gob</a:t>
            </a:r>
            <a:r>
              <a:rPr sz="800" i="1" spc="-5" dirty="0">
                <a:latin typeface="Arial"/>
                <a:cs typeface="Arial"/>
              </a:rPr>
              <a:t>.</a:t>
            </a:r>
            <a:r>
              <a:rPr sz="800" spc="-5" dirty="0">
                <a:latin typeface="Calibri"/>
                <a:cs typeface="Calibri"/>
              </a:rPr>
              <a:t>mx  7.Aplicación </a:t>
            </a:r>
            <a:r>
              <a:rPr sz="800" dirty="0">
                <a:latin typeface="Calibri"/>
                <a:cs typeface="Calibri"/>
              </a:rPr>
              <a:t>“Denuncia </a:t>
            </a:r>
            <a:r>
              <a:rPr sz="800" spc="-5" dirty="0">
                <a:latin typeface="Calibri"/>
                <a:cs typeface="Calibri"/>
              </a:rPr>
              <a:t>Ciudadana de la  Corrupción”.</a:t>
            </a:r>
            <a:endParaRPr sz="800" dirty="0">
              <a:latin typeface="Calibri"/>
              <a:cs typeface="Calibri"/>
            </a:endParaRPr>
          </a:p>
          <a:p>
            <a:pPr marL="274320" marR="266065" algn="just">
              <a:lnSpc>
                <a:spcPct val="111900"/>
              </a:lnSpc>
              <a:spcBef>
                <a:spcPts val="5"/>
              </a:spcBef>
            </a:pPr>
            <a:r>
              <a:rPr sz="800" spc="-10" dirty="0">
                <a:latin typeface="Calibri"/>
                <a:cs typeface="Calibri"/>
              </a:rPr>
              <a:t>8.Al </a:t>
            </a:r>
            <a:r>
              <a:rPr sz="800" dirty="0">
                <a:latin typeface="Calibri"/>
                <a:cs typeface="Calibri"/>
              </a:rPr>
              <a:t>correo </a:t>
            </a:r>
            <a:r>
              <a:rPr sz="800" spc="-5" dirty="0">
                <a:latin typeface="Calibri"/>
                <a:cs typeface="Calibri"/>
              </a:rPr>
              <a:t>electrónico </a:t>
            </a:r>
            <a:r>
              <a:rPr sz="800" dirty="0">
                <a:latin typeface="Calibri"/>
                <a:cs typeface="Calibri"/>
              </a:rPr>
              <a:t>o </a:t>
            </a:r>
            <a:r>
              <a:rPr sz="800" spc="-5" dirty="0">
                <a:latin typeface="Calibri"/>
                <a:cs typeface="Calibri"/>
              </a:rPr>
              <a:t>teléfono </a:t>
            </a:r>
            <a:r>
              <a:rPr sz="800" i="1" dirty="0">
                <a:latin typeface="Calibri"/>
                <a:cs typeface="Calibri"/>
              </a:rPr>
              <a:t>del  </a:t>
            </a:r>
            <a:r>
              <a:rPr sz="800" i="1" spc="-5" dirty="0">
                <a:latin typeface="Calibri"/>
                <a:cs typeface="Calibri"/>
              </a:rPr>
              <a:t>Responsable </a:t>
            </a:r>
            <a:r>
              <a:rPr sz="800" i="1" dirty="0">
                <a:latin typeface="Calibri"/>
                <a:cs typeface="Calibri"/>
              </a:rPr>
              <a:t>de </a:t>
            </a:r>
            <a:r>
              <a:rPr sz="800" i="1" spc="-15" dirty="0">
                <a:latin typeface="Calibri"/>
                <a:cs typeface="Calibri"/>
              </a:rPr>
              <a:t>la </a:t>
            </a:r>
            <a:r>
              <a:rPr sz="800" i="1" spc="-5" dirty="0">
                <a:latin typeface="Calibri"/>
                <a:cs typeface="Calibri"/>
              </a:rPr>
              <a:t>Contraloría Social </a:t>
            </a:r>
            <a:r>
              <a:rPr sz="800" i="1" dirty="0">
                <a:latin typeface="Calibri"/>
                <a:cs typeface="Calibri"/>
              </a:rPr>
              <a:t>de  </a:t>
            </a:r>
            <a:r>
              <a:rPr sz="800" i="1" spc="-5" dirty="0">
                <a:latin typeface="Calibri"/>
                <a:cs typeface="Calibri"/>
              </a:rPr>
              <a:t>la Instancia Ejecutora </a:t>
            </a:r>
            <a:r>
              <a:rPr sz="800" i="1" dirty="0">
                <a:latin typeface="Calibri"/>
                <a:cs typeface="Calibri"/>
              </a:rPr>
              <a:t>o </a:t>
            </a:r>
            <a:r>
              <a:rPr sz="800" i="1" spc="-5" dirty="0">
                <a:latin typeface="Calibri"/>
                <a:cs typeface="Calibri"/>
              </a:rPr>
              <a:t>personalmente  </a:t>
            </a:r>
            <a:r>
              <a:rPr sz="800" i="1" dirty="0">
                <a:latin typeface="Calibri"/>
                <a:cs typeface="Calibri"/>
              </a:rPr>
              <a:t>con </a:t>
            </a:r>
            <a:r>
              <a:rPr sz="800" i="1" spc="-10" dirty="0">
                <a:latin typeface="Calibri"/>
                <a:cs typeface="Calibri"/>
              </a:rPr>
              <a:t>este</a:t>
            </a:r>
            <a:r>
              <a:rPr sz="800" i="1" spc="-5" dirty="0">
                <a:latin typeface="Calibri"/>
                <a:cs typeface="Calibri"/>
              </a:rPr>
              <a:t> </a:t>
            </a:r>
            <a:r>
              <a:rPr sz="800" i="1" dirty="0">
                <a:latin typeface="Calibri"/>
                <a:cs typeface="Calibri"/>
              </a:rPr>
              <a:t>persona.</a:t>
            </a:r>
            <a:endParaRPr sz="800" dirty="0">
              <a:latin typeface="Calibri"/>
              <a:cs typeface="Calibri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457200" y="457199"/>
            <a:ext cx="2286000" cy="6858000"/>
            <a:chOff x="457200" y="457199"/>
            <a:chExt cx="2286000" cy="6858000"/>
          </a:xfrm>
        </p:grpSpPr>
        <p:sp>
          <p:nvSpPr>
            <p:cNvPr id="17" name="object 17"/>
            <p:cNvSpPr/>
            <p:nvPr/>
          </p:nvSpPr>
          <p:spPr>
            <a:xfrm>
              <a:off x="457200" y="7040880"/>
              <a:ext cx="2286000" cy="55244"/>
            </a:xfrm>
            <a:custGeom>
              <a:avLst/>
              <a:gdLst/>
              <a:ahLst/>
              <a:cxnLst/>
              <a:rect l="l" t="t" r="r" b="b"/>
              <a:pathLst>
                <a:path w="2286000" h="55245">
                  <a:moveTo>
                    <a:pt x="0" y="54864"/>
                  </a:moveTo>
                  <a:lnTo>
                    <a:pt x="2286000" y="54864"/>
                  </a:lnTo>
                  <a:lnTo>
                    <a:pt x="2286000" y="0"/>
                  </a:lnTo>
                  <a:lnTo>
                    <a:pt x="0" y="0"/>
                  </a:lnTo>
                  <a:lnTo>
                    <a:pt x="0" y="54864"/>
                  </a:lnTo>
                  <a:close/>
                </a:path>
              </a:pathLst>
            </a:custGeom>
            <a:solidFill>
              <a:srgbClr val="99C2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57200" y="457199"/>
              <a:ext cx="2286000" cy="6858000"/>
            </a:xfrm>
            <a:custGeom>
              <a:avLst/>
              <a:gdLst/>
              <a:ahLst/>
              <a:cxnLst/>
              <a:rect l="l" t="t" r="r" b="b"/>
              <a:pathLst>
                <a:path w="2286000" h="6858000">
                  <a:moveTo>
                    <a:pt x="2286000" y="6638544"/>
                  </a:moveTo>
                  <a:lnTo>
                    <a:pt x="0" y="6638544"/>
                  </a:lnTo>
                  <a:lnTo>
                    <a:pt x="0" y="6858000"/>
                  </a:lnTo>
                  <a:lnTo>
                    <a:pt x="2286000" y="6858000"/>
                  </a:lnTo>
                  <a:lnTo>
                    <a:pt x="2286000" y="6638544"/>
                  </a:lnTo>
                  <a:close/>
                </a:path>
                <a:path w="2286000" h="6858000">
                  <a:moveTo>
                    <a:pt x="2286000" y="0"/>
                  </a:moveTo>
                  <a:lnTo>
                    <a:pt x="0" y="0"/>
                  </a:lnTo>
                  <a:lnTo>
                    <a:pt x="0" y="182880"/>
                  </a:lnTo>
                  <a:lnTo>
                    <a:pt x="2286000" y="182880"/>
                  </a:lnTo>
                  <a:lnTo>
                    <a:pt x="2286000" y="0"/>
                  </a:lnTo>
                  <a:close/>
                </a:path>
              </a:pathLst>
            </a:custGeom>
            <a:solidFill>
              <a:srgbClr val="8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1" name="object 21"/>
          <p:cNvGrpSpPr/>
          <p:nvPr/>
        </p:nvGrpSpPr>
        <p:grpSpPr>
          <a:xfrm>
            <a:off x="7086600" y="7031354"/>
            <a:ext cx="2514600" cy="361315"/>
            <a:chOff x="7086600" y="7031355"/>
            <a:chExt cx="2514600" cy="274320"/>
          </a:xfrm>
          <a:solidFill>
            <a:schemeClr val="tx2">
              <a:lumMod val="75000"/>
            </a:schemeClr>
          </a:solidFill>
        </p:grpSpPr>
        <p:sp>
          <p:nvSpPr>
            <p:cNvPr id="22" name="object 22"/>
            <p:cNvSpPr/>
            <p:nvPr/>
          </p:nvSpPr>
          <p:spPr>
            <a:xfrm>
              <a:off x="7086600" y="7031355"/>
              <a:ext cx="2514600" cy="55244"/>
            </a:xfrm>
            <a:custGeom>
              <a:avLst/>
              <a:gdLst/>
              <a:ahLst/>
              <a:cxnLst/>
              <a:rect l="l" t="t" r="r" b="b"/>
              <a:pathLst>
                <a:path w="2514600" h="55245">
                  <a:moveTo>
                    <a:pt x="0" y="54864"/>
                  </a:moveTo>
                  <a:lnTo>
                    <a:pt x="2514092" y="54864"/>
                  </a:lnTo>
                  <a:lnTo>
                    <a:pt x="2514092" y="0"/>
                  </a:lnTo>
                  <a:lnTo>
                    <a:pt x="0" y="0"/>
                  </a:lnTo>
                  <a:lnTo>
                    <a:pt x="0" y="54864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086600" y="7086219"/>
              <a:ext cx="2514600" cy="219710"/>
            </a:xfrm>
            <a:custGeom>
              <a:avLst/>
              <a:gdLst/>
              <a:ahLst/>
              <a:cxnLst/>
              <a:rect l="l" t="t" r="r" b="b"/>
              <a:pathLst>
                <a:path w="2514600" h="219709">
                  <a:moveTo>
                    <a:pt x="2514092" y="0"/>
                  </a:moveTo>
                  <a:lnTo>
                    <a:pt x="0" y="0"/>
                  </a:lnTo>
                  <a:lnTo>
                    <a:pt x="0" y="219455"/>
                  </a:lnTo>
                  <a:lnTo>
                    <a:pt x="2514092" y="219455"/>
                  </a:lnTo>
                  <a:lnTo>
                    <a:pt x="2514092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4021073" y="1346200"/>
            <a:ext cx="2112010" cy="473591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vert="horz" wrap="square" lIns="0" tIns="33020" rIns="0" bIns="0" rtlCol="0">
            <a:spAutoFit/>
          </a:bodyPr>
          <a:lstStyle/>
          <a:p>
            <a:r>
              <a:rPr lang="es-ES" sz="900" b="1" i="1" dirty="0"/>
              <a:t>Atención en la Universidad Politécnica de San Luis </a:t>
            </a:r>
            <a:r>
              <a:rPr lang="es-ES" sz="900" b="1" i="1" dirty="0" err="1"/>
              <a:t>Potosi</a:t>
            </a:r>
            <a:endParaRPr lang="es-ES" sz="900" dirty="0"/>
          </a:p>
          <a:p>
            <a:r>
              <a:rPr lang="es-ES" sz="900" dirty="0"/>
              <a:t> </a:t>
            </a:r>
          </a:p>
          <a:p>
            <a:r>
              <a:rPr lang="es-ES" sz="900" dirty="0"/>
              <a:t> </a:t>
            </a:r>
          </a:p>
          <a:p>
            <a:r>
              <a:rPr lang="es-ES" sz="900" dirty="0"/>
              <a:t>Lic. Francisco Yáñez Moreno</a:t>
            </a:r>
          </a:p>
          <a:p>
            <a:r>
              <a:rPr lang="es-ES" sz="900" dirty="0"/>
              <a:t>Asuntos Jurídicos Administrativos</a:t>
            </a:r>
          </a:p>
          <a:p>
            <a:r>
              <a:rPr lang="es-ES" sz="900" dirty="0"/>
              <a:t>Tel. (444) 812 6367 ext. 282</a:t>
            </a:r>
          </a:p>
          <a:p>
            <a:r>
              <a:rPr lang="es-ES" sz="900" dirty="0"/>
              <a:t>francisco.yanez@upslp.edu.mx</a:t>
            </a:r>
          </a:p>
          <a:p>
            <a:r>
              <a:rPr lang="es-ES" sz="900" dirty="0"/>
              <a:t> </a:t>
            </a:r>
          </a:p>
          <a:p>
            <a:r>
              <a:rPr lang="es-ES" sz="900" dirty="0"/>
              <a:t>Dirección: </a:t>
            </a:r>
          </a:p>
          <a:p>
            <a:r>
              <a:rPr lang="es-ES" sz="900" dirty="0"/>
              <a:t>Urbano Villalón #500 Colonia. La </a:t>
            </a:r>
            <a:r>
              <a:rPr lang="es-ES" sz="900" dirty="0" smtClean="0"/>
              <a:t>Ladrillera</a:t>
            </a:r>
          </a:p>
          <a:p>
            <a:endParaRPr lang="es-ES" sz="900" dirty="0"/>
          </a:p>
          <a:p>
            <a:endParaRPr lang="es-ES" sz="900" dirty="0" smtClean="0"/>
          </a:p>
          <a:p>
            <a:endParaRPr lang="es-ES" sz="900" dirty="0"/>
          </a:p>
          <a:p>
            <a:r>
              <a:rPr lang="es-ES" sz="900" dirty="0"/>
              <a:t> </a:t>
            </a:r>
          </a:p>
          <a:p>
            <a:r>
              <a:rPr lang="es-ES" sz="900" b="1" dirty="0"/>
              <a:t>Quejas y denuncias: </a:t>
            </a:r>
            <a:endParaRPr lang="es-ES" sz="900" dirty="0"/>
          </a:p>
          <a:p>
            <a:r>
              <a:rPr lang="es-ES" sz="900" dirty="0"/>
              <a:t>francisco.yanez@upslp.edu.mx</a:t>
            </a:r>
          </a:p>
          <a:p>
            <a:r>
              <a:rPr lang="es-ES" sz="900" b="1" dirty="0"/>
              <a:t> </a:t>
            </a:r>
            <a:endParaRPr lang="es-ES" sz="900" b="1" dirty="0" smtClean="0"/>
          </a:p>
          <a:p>
            <a:endParaRPr lang="es-ES" sz="900" b="1" dirty="0" smtClean="0"/>
          </a:p>
          <a:p>
            <a:endParaRPr lang="es-ES" sz="900" b="1" dirty="0"/>
          </a:p>
          <a:p>
            <a:endParaRPr lang="es-ES" sz="900" b="1" dirty="0" smtClean="0"/>
          </a:p>
          <a:p>
            <a:endParaRPr lang="es-ES" sz="900" b="1" dirty="0"/>
          </a:p>
          <a:p>
            <a:endParaRPr lang="es-ES" sz="900" b="1" dirty="0" smtClean="0"/>
          </a:p>
          <a:p>
            <a:endParaRPr lang="es-ES" sz="900" b="1" dirty="0"/>
          </a:p>
          <a:p>
            <a:endParaRPr lang="es-ES" sz="900" b="1" dirty="0"/>
          </a:p>
          <a:p>
            <a:endParaRPr lang="es-ES" sz="900" dirty="0"/>
          </a:p>
          <a:p>
            <a:r>
              <a:rPr lang="es-ES" sz="900" dirty="0"/>
              <a:t> </a:t>
            </a:r>
          </a:p>
          <a:p>
            <a:r>
              <a:rPr lang="es-ES" sz="900" b="1" dirty="0"/>
              <a:t>La información de la Contraloría Social estará disponible en la página de internet:</a:t>
            </a:r>
            <a:endParaRPr lang="es-ES" sz="900" dirty="0"/>
          </a:p>
          <a:p>
            <a:r>
              <a:rPr lang="es-ES" sz="900" dirty="0"/>
              <a:t>http://www.upslp.edu.mx/</a:t>
            </a:r>
          </a:p>
          <a:p>
            <a:r>
              <a:rPr lang="es-ES" sz="900" dirty="0"/>
              <a:t> </a:t>
            </a: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850" dirty="0">
              <a:latin typeface="Calibri"/>
              <a:cs typeface="Calibri"/>
            </a:endParaRPr>
          </a:p>
          <a:p>
            <a:pPr marL="36195" marR="191135" indent="-1270">
              <a:lnSpc>
                <a:spcPct val="112500"/>
              </a:lnSpc>
            </a:pPr>
            <a:r>
              <a:rPr sz="800" u="sng" spc="-195" dirty="0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es-ES" sz="800" b="1" spc="-5" dirty="0">
                <a:latin typeface="Calibri"/>
                <a:cs typeface="Calibri"/>
              </a:rPr>
              <a:t>E</a:t>
            </a:r>
            <a:r>
              <a:rPr sz="800" b="1" spc="-5" dirty="0" err="1" smtClean="0">
                <a:latin typeface="Calibri"/>
                <a:cs typeface="Calibri"/>
              </a:rPr>
              <a:t>st</a:t>
            </a:r>
            <a:r>
              <a:rPr lang="es-ES" sz="800" b="1" spc="-5" dirty="0" smtClean="0">
                <a:latin typeface="Calibri"/>
                <a:cs typeface="Calibri"/>
              </a:rPr>
              <a:t>e sitio de internet</a:t>
            </a:r>
            <a:r>
              <a:rPr sz="800" b="1" spc="-5" dirty="0" smtClean="0">
                <a:latin typeface="Calibri"/>
                <a:cs typeface="Calibri"/>
              </a:rPr>
              <a:t> </a:t>
            </a:r>
            <a:r>
              <a:rPr sz="800" b="1" spc="-5" dirty="0">
                <a:latin typeface="Calibri"/>
                <a:cs typeface="Calibri"/>
              </a:rPr>
              <a:t>contiene una  liga </a:t>
            </a:r>
            <a:r>
              <a:rPr sz="800" b="1" dirty="0">
                <a:latin typeface="Calibri"/>
                <a:cs typeface="Calibri"/>
              </a:rPr>
              <a:t>a </a:t>
            </a:r>
            <a:r>
              <a:rPr sz="800" b="1" spc="-5" dirty="0">
                <a:latin typeface="Calibri"/>
                <a:cs typeface="Calibri"/>
              </a:rPr>
              <a:t>través </a:t>
            </a:r>
            <a:r>
              <a:rPr sz="800" b="1" spc="-10" dirty="0">
                <a:latin typeface="Calibri"/>
                <a:cs typeface="Calibri"/>
              </a:rPr>
              <a:t>del </a:t>
            </a:r>
            <a:r>
              <a:rPr sz="800" b="1" spc="-5" dirty="0">
                <a:latin typeface="Calibri"/>
                <a:cs typeface="Calibri"/>
              </a:rPr>
              <a:t>icono</a:t>
            </a:r>
            <a:r>
              <a:rPr sz="800" b="1" spc="1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de:</a:t>
            </a:r>
            <a:endParaRPr sz="800" dirty="0">
              <a:latin typeface="Calibri"/>
              <a:cs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4408805" y="6102324"/>
            <a:ext cx="1360931" cy="9211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658354" y="5498617"/>
            <a:ext cx="1390015" cy="10242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5" name="Imagen 3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1185" y="481520"/>
            <a:ext cx="1390015" cy="811251"/>
          </a:xfrm>
          <a:prstGeom prst="rect">
            <a:avLst/>
          </a:prstGeom>
        </p:spPr>
      </p:pic>
      <p:pic>
        <p:nvPicPr>
          <p:cNvPr id="36" name="Imagen 3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532447"/>
            <a:ext cx="1030026" cy="771525"/>
          </a:xfrm>
          <a:prstGeom prst="rect">
            <a:avLst/>
          </a:prstGeom>
        </p:spPr>
      </p:pic>
      <p:pic>
        <p:nvPicPr>
          <p:cNvPr id="37" name="Imagen 3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2185" y="459410"/>
            <a:ext cx="1390015" cy="811251"/>
          </a:xfrm>
          <a:prstGeom prst="rect">
            <a:avLst/>
          </a:prstGeom>
        </p:spPr>
      </p:pic>
      <p:pic>
        <p:nvPicPr>
          <p:cNvPr id="38" name="Imagen 3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0335" y="421005"/>
            <a:ext cx="1390015" cy="811251"/>
          </a:xfrm>
          <a:prstGeom prst="rect">
            <a:avLst/>
          </a:prstGeom>
        </p:spPr>
      </p:pic>
      <p:pic>
        <p:nvPicPr>
          <p:cNvPr id="39" name="Imagen 3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455" y="499136"/>
            <a:ext cx="1030026" cy="771525"/>
          </a:xfrm>
          <a:prstGeom prst="rect">
            <a:avLst/>
          </a:prstGeom>
        </p:spPr>
      </p:pic>
      <p:pic>
        <p:nvPicPr>
          <p:cNvPr id="40" name="Imagen 3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303" y="481520"/>
            <a:ext cx="910328" cy="750736"/>
          </a:xfrm>
          <a:prstGeom prst="rect">
            <a:avLst/>
          </a:prstGeom>
        </p:spPr>
      </p:pic>
      <p:sp>
        <p:nvSpPr>
          <p:cNvPr id="42" name="object 11"/>
          <p:cNvSpPr/>
          <p:nvPr/>
        </p:nvSpPr>
        <p:spPr>
          <a:xfrm>
            <a:off x="457200" y="7031354"/>
            <a:ext cx="2286000" cy="286941"/>
          </a:xfrm>
          <a:custGeom>
            <a:avLst/>
            <a:gdLst/>
            <a:ahLst/>
            <a:cxnLst/>
            <a:rect l="l" t="t" r="r" b="b"/>
            <a:pathLst>
              <a:path w="2457450" h="219709">
                <a:moveTo>
                  <a:pt x="2457450" y="0"/>
                </a:moveTo>
                <a:lnTo>
                  <a:pt x="0" y="0"/>
                </a:lnTo>
                <a:lnTo>
                  <a:pt x="0" y="219455"/>
                </a:lnTo>
                <a:lnTo>
                  <a:pt x="2457450" y="219455"/>
                </a:lnTo>
                <a:lnTo>
                  <a:pt x="245745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714750" y="457200"/>
            <a:ext cx="5886450" cy="6858000"/>
            <a:chOff x="3714750" y="457200"/>
            <a:chExt cx="5886450" cy="6858000"/>
          </a:xfrm>
        </p:grpSpPr>
        <p:sp>
          <p:nvSpPr>
            <p:cNvPr id="3" name="object 3"/>
            <p:cNvSpPr/>
            <p:nvPr/>
          </p:nvSpPr>
          <p:spPr>
            <a:xfrm>
              <a:off x="3714750" y="457200"/>
              <a:ext cx="3086100" cy="6858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714750" y="7040880"/>
              <a:ext cx="5886450" cy="55244"/>
            </a:xfrm>
            <a:custGeom>
              <a:avLst/>
              <a:gdLst/>
              <a:ahLst/>
              <a:cxnLst/>
              <a:rect l="l" t="t" r="r" b="b"/>
              <a:pathLst>
                <a:path w="5886450" h="55245">
                  <a:moveTo>
                    <a:pt x="0" y="54864"/>
                  </a:moveTo>
                  <a:lnTo>
                    <a:pt x="5886450" y="54864"/>
                  </a:lnTo>
                  <a:lnTo>
                    <a:pt x="5886450" y="0"/>
                  </a:lnTo>
                  <a:lnTo>
                    <a:pt x="0" y="0"/>
                  </a:lnTo>
                  <a:lnTo>
                    <a:pt x="0" y="54864"/>
                  </a:lnTo>
                  <a:close/>
                </a:path>
              </a:pathLst>
            </a:custGeom>
            <a:solidFill>
              <a:srgbClr val="99C2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457200" y="640080"/>
            <a:ext cx="2514600" cy="6400800"/>
            <a:chOff x="457200" y="640080"/>
            <a:chExt cx="2514600" cy="6400800"/>
          </a:xfrm>
        </p:grpSpPr>
        <p:sp>
          <p:nvSpPr>
            <p:cNvPr id="6" name="object 6"/>
            <p:cNvSpPr/>
            <p:nvPr/>
          </p:nvSpPr>
          <p:spPr>
            <a:xfrm>
              <a:off x="457200" y="640080"/>
              <a:ext cx="2514600" cy="6400800"/>
            </a:xfrm>
            <a:custGeom>
              <a:avLst/>
              <a:gdLst/>
              <a:ahLst/>
              <a:cxnLst/>
              <a:rect l="l" t="t" r="r" b="b"/>
              <a:pathLst>
                <a:path w="2514600" h="6400800">
                  <a:moveTo>
                    <a:pt x="0" y="6400800"/>
                  </a:moveTo>
                  <a:lnTo>
                    <a:pt x="2514600" y="6400800"/>
                  </a:lnTo>
                  <a:lnTo>
                    <a:pt x="2514600" y="0"/>
                  </a:lnTo>
                  <a:lnTo>
                    <a:pt x="0" y="0"/>
                  </a:lnTo>
                  <a:lnTo>
                    <a:pt x="0" y="6400800"/>
                  </a:lnTo>
                  <a:close/>
                </a:path>
              </a:pathLst>
            </a:custGeom>
            <a:solidFill>
              <a:srgbClr val="E6E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57200" y="640080"/>
              <a:ext cx="2514600" cy="6160770"/>
            </a:xfrm>
            <a:custGeom>
              <a:avLst/>
              <a:gdLst/>
              <a:ahLst/>
              <a:cxnLst/>
              <a:rect l="l" t="t" r="r" b="b"/>
              <a:pathLst>
                <a:path w="2514600" h="6160770">
                  <a:moveTo>
                    <a:pt x="0" y="6160770"/>
                  </a:moveTo>
                  <a:lnTo>
                    <a:pt x="2514600" y="6160770"/>
                  </a:lnTo>
                  <a:lnTo>
                    <a:pt x="2514600" y="0"/>
                  </a:lnTo>
                  <a:lnTo>
                    <a:pt x="0" y="0"/>
                  </a:lnTo>
                  <a:lnTo>
                    <a:pt x="0" y="6160770"/>
                  </a:lnTo>
                  <a:close/>
                </a:path>
              </a:pathLst>
            </a:custGeom>
            <a:solidFill>
              <a:srgbClr val="CD9999">
                <a:alpha val="4980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457200" y="640080"/>
            <a:ext cx="2514600" cy="616077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850" dirty="0">
              <a:latin typeface="Times New Roman"/>
              <a:cs typeface="Times New Roman"/>
            </a:endParaRPr>
          </a:p>
          <a:p>
            <a:pPr marL="274320" algn="just">
              <a:lnSpc>
                <a:spcPct val="100000"/>
              </a:lnSpc>
              <a:spcBef>
                <a:spcPts val="5"/>
              </a:spcBef>
            </a:pPr>
            <a:r>
              <a:rPr sz="900" b="1" dirty="0">
                <a:solidFill>
                  <a:srgbClr val="006699"/>
                </a:solidFill>
                <a:latin typeface="Calibri"/>
                <a:cs typeface="Calibri"/>
              </a:rPr>
              <a:t>¿Qué es </a:t>
            </a:r>
            <a:r>
              <a:rPr sz="900" b="1" spc="-5" dirty="0">
                <a:solidFill>
                  <a:srgbClr val="006699"/>
                </a:solidFill>
                <a:latin typeface="Calibri"/>
                <a:cs typeface="Calibri"/>
              </a:rPr>
              <a:t>la Contraloría Social</a:t>
            </a:r>
            <a:r>
              <a:rPr sz="900" b="1" spc="-25" dirty="0">
                <a:solidFill>
                  <a:srgbClr val="006699"/>
                </a:solidFill>
                <a:latin typeface="Calibri"/>
                <a:cs typeface="Calibri"/>
              </a:rPr>
              <a:t> </a:t>
            </a:r>
            <a:r>
              <a:rPr sz="900" b="1" spc="-5" dirty="0">
                <a:solidFill>
                  <a:srgbClr val="006699"/>
                </a:solidFill>
                <a:latin typeface="Calibri"/>
                <a:cs typeface="Calibri"/>
              </a:rPr>
              <a:t>(CS)?</a:t>
            </a:r>
            <a:endParaRPr sz="9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50" dirty="0">
              <a:latin typeface="Calibri"/>
              <a:cs typeface="Calibri"/>
            </a:endParaRPr>
          </a:p>
          <a:p>
            <a:pPr marL="274320" marR="267970" algn="just">
              <a:lnSpc>
                <a:spcPct val="112400"/>
              </a:lnSpc>
            </a:pPr>
            <a:r>
              <a:rPr sz="800" dirty="0">
                <a:latin typeface="Calibri"/>
                <a:cs typeface="Calibri"/>
              </a:rPr>
              <a:t>La </a:t>
            </a:r>
            <a:r>
              <a:rPr sz="800" spc="-5" dirty="0">
                <a:latin typeface="Calibri"/>
                <a:cs typeface="Calibri"/>
              </a:rPr>
              <a:t>Contraloría Social (CS) de acuerdo </a:t>
            </a:r>
            <a:r>
              <a:rPr sz="800" dirty="0">
                <a:latin typeface="Calibri"/>
                <a:cs typeface="Calibri"/>
              </a:rPr>
              <a:t>a </a:t>
            </a:r>
            <a:r>
              <a:rPr sz="800" spc="-5" dirty="0">
                <a:latin typeface="Calibri"/>
                <a:cs typeface="Calibri"/>
              </a:rPr>
              <a:t>la </a:t>
            </a:r>
            <a:r>
              <a:rPr sz="800" dirty="0">
                <a:latin typeface="Calibri"/>
                <a:cs typeface="Calibri"/>
              </a:rPr>
              <a:t>Ley  </a:t>
            </a:r>
            <a:r>
              <a:rPr sz="800" spc="-5" dirty="0">
                <a:latin typeface="Calibri"/>
                <a:cs typeface="Calibri"/>
              </a:rPr>
              <a:t>General de Desarrollo Social, </a:t>
            </a:r>
            <a:r>
              <a:rPr sz="800" dirty="0">
                <a:latin typeface="Calibri"/>
                <a:cs typeface="Calibri"/>
              </a:rPr>
              <a:t>es </a:t>
            </a:r>
            <a:r>
              <a:rPr sz="800" spc="-5" dirty="0">
                <a:latin typeface="Calibri"/>
                <a:cs typeface="Calibri"/>
              </a:rPr>
              <a:t>“...el  mecanismo de</a:t>
            </a:r>
            <a:r>
              <a:rPr sz="800" spc="100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los</a:t>
            </a:r>
            <a:endParaRPr sz="800" dirty="0">
              <a:latin typeface="Calibri"/>
              <a:cs typeface="Calibri"/>
            </a:endParaRPr>
          </a:p>
          <a:p>
            <a:pPr marL="274320" marR="1139825" algn="just">
              <a:lnSpc>
                <a:spcPct val="111900"/>
              </a:lnSpc>
              <a:spcBef>
                <a:spcPts val="10"/>
              </a:spcBef>
            </a:pPr>
            <a:r>
              <a:rPr sz="800" spc="-5" dirty="0">
                <a:latin typeface="Calibri"/>
                <a:cs typeface="Calibri"/>
              </a:rPr>
              <a:t>beneficiarios, de manera  organizada, para verificar  </a:t>
            </a:r>
            <a:r>
              <a:rPr sz="800" dirty="0">
                <a:latin typeface="Calibri"/>
                <a:cs typeface="Calibri"/>
              </a:rPr>
              <a:t>el </a:t>
            </a:r>
            <a:r>
              <a:rPr sz="800" spc="-5" dirty="0">
                <a:latin typeface="Calibri"/>
                <a:cs typeface="Calibri"/>
              </a:rPr>
              <a:t>cumplimiento de las  metas </a:t>
            </a:r>
            <a:r>
              <a:rPr sz="800" dirty="0">
                <a:latin typeface="Calibri"/>
                <a:cs typeface="Calibri"/>
              </a:rPr>
              <a:t>y </a:t>
            </a:r>
            <a:r>
              <a:rPr sz="800" spc="-5" dirty="0">
                <a:latin typeface="Calibri"/>
                <a:cs typeface="Calibri"/>
              </a:rPr>
              <a:t>la correcta  aplicación de los recursos  públicos asignados </a:t>
            </a:r>
            <a:r>
              <a:rPr sz="800" dirty="0">
                <a:latin typeface="Calibri"/>
                <a:cs typeface="Calibri"/>
              </a:rPr>
              <a:t>a </a:t>
            </a:r>
            <a:r>
              <a:rPr sz="800" spc="-5" dirty="0">
                <a:latin typeface="Calibri"/>
                <a:cs typeface="Calibri"/>
              </a:rPr>
              <a:t>los  programas de desarrollo  social”.</a:t>
            </a:r>
            <a:endParaRPr sz="800" dirty="0">
              <a:latin typeface="Calibri"/>
              <a:cs typeface="Calibri"/>
            </a:endParaRPr>
          </a:p>
          <a:p>
            <a:pPr marL="274320" marR="266700" algn="just">
              <a:lnSpc>
                <a:spcPts val="1080"/>
              </a:lnSpc>
              <a:spcBef>
                <a:spcPts val="35"/>
              </a:spcBef>
            </a:pPr>
            <a:r>
              <a:rPr sz="800" dirty="0">
                <a:latin typeface="Calibri"/>
                <a:cs typeface="Calibri"/>
              </a:rPr>
              <a:t>Es </a:t>
            </a:r>
            <a:r>
              <a:rPr sz="800" spc="-5" dirty="0">
                <a:latin typeface="Calibri"/>
                <a:cs typeface="Calibri"/>
              </a:rPr>
              <a:t>decir; vigilar que </a:t>
            </a:r>
            <a:r>
              <a:rPr sz="800" dirty="0">
                <a:latin typeface="Calibri"/>
                <a:cs typeface="Calibri"/>
              </a:rPr>
              <a:t>el </a:t>
            </a:r>
            <a:r>
              <a:rPr sz="800" spc="-5" dirty="0">
                <a:latin typeface="Calibri"/>
                <a:cs typeface="Calibri"/>
              </a:rPr>
              <a:t>manejo de los recursos  federales     que     reciben     </a:t>
            </a:r>
            <a:r>
              <a:rPr sz="800" dirty="0">
                <a:latin typeface="Calibri"/>
                <a:cs typeface="Calibri"/>
              </a:rPr>
              <a:t>las  </a:t>
            </a:r>
            <a:r>
              <a:rPr sz="800" spc="114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Universidades</a:t>
            </a:r>
            <a:endParaRPr sz="800" dirty="0">
              <a:latin typeface="Calibri"/>
              <a:cs typeface="Calibri"/>
            </a:endParaRPr>
          </a:p>
          <a:p>
            <a:pPr marL="274320" marR="266065" algn="just">
              <a:lnSpc>
                <a:spcPts val="1060"/>
              </a:lnSpc>
              <a:spcBef>
                <a:spcPts val="15"/>
              </a:spcBef>
            </a:pPr>
            <a:r>
              <a:rPr sz="800" spc="-5" dirty="0">
                <a:latin typeface="Calibri"/>
                <a:cs typeface="Calibri"/>
              </a:rPr>
              <a:t>Públicas, </a:t>
            </a:r>
            <a:r>
              <a:rPr sz="800" dirty="0">
                <a:latin typeface="Calibri"/>
                <a:cs typeface="Calibri"/>
              </a:rPr>
              <a:t>a </a:t>
            </a:r>
            <a:r>
              <a:rPr sz="800" spc="-5" dirty="0">
                <a:latin typeface="Calibri"/>
                <a:cs typeface="Calibri"/>
              </a:rPr>
              <a:t>través del </a:t>
            </a:r>
            <a:r>
              <a:rPr sz="800" dirty="0">
                <a:latin typeface="Calibri"/>
                <a:cs typeface="Calibri"/>
              </a:rPr>
              <a:t>Programa </a:t>
            </a:r>
            <a:r>
              <a:rPr sz="800" spc="-5" dirty="0">
                <a:latin typeface="Calibri"/>
                <a:cs typeface="Calibri"/>
              </a:rPr>
              <a:t>Servicios de  Educación    Superior    </a:t>
            </a:r>
            <a:r>
              <a:rPr sz="800" dirty="0">
                <a:latin typeface="Calibri"/>
                <a:cs typeface="Calibri"/>
              </a:rPr>
              <a:t>Y    Posgrado    </a:t>
            </a:r>
            <a:r>
              <a:rPr sz="800" spc="-5" dirty="0">
                <a:latin typeface="Calibri"/>
                <a:cs typeface="Calibri"/>
              </a:rPr>
              <a:t>(PPS), </a:t>
            </a:r>
            <a:r>
              <a:rPr sz="800" spc="9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se</a:t>
            </a:r>
          </a:p>
          <a:p>
            <a:pPr marL="274320" algn="just">
              <a:lnSpc>
                <a:spcPct val="100000"/>
              </a:lnSpc>
              <a:spcBef>
                <a:spcPts val="70"/>
              </a:spcBef>
            </a:pPr>
            <a:r>
              <a:rPr sz="800" spc="-5" dirty="0">
                <a:latin typeface="Calibri"/>
                <a:cs typeface="Calibri"/>
              </a:rPr>
              <a:t>realicen </a:t>
            </a:r>
            <a:r>
              <a:rPr sz="800" dirty="0">
                <a:latin typeface="Calibri"/>
                <a:cs typeface="Calibri"/>
              </a:rPr>
              <a:t>con </a:t>
            </a:r>
            <a:r>
              <a:rPr sz="800" spc="-5" dirty="0">
                <a:latin typeface="Calibri"/>
                <a:cs typeface="Calibri"/>
              </a:rPr>
              <a:t>transparencia, eficacia </a:t>
            </a:r>
            <a:r>
              <a:rPr sz="800" dirty="0">
                <a:latin typeface="Calibri"/>
                <a:cs typeface="Calibri"/>
              </a:rPr>
              <a:t>y</a:t>
            </a:r>
            <a:r>
              <a:rPr sz="800" spc="10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honradez.</a:t>
            </a:r>
            <a:endParaRPr sz="800" dirty="0">
              <a:latin typeface="Calibri"/>
              <a:cs typeface="Calibri"/>
            </a:endParaRPr>
          </a:p>
          <a:p>
            <a:pPr marL="274320" marR="265430" algn="just">
              <a:lnSpc>
                <a:spcPct val="111900"/>
              </a:lnSpc>
              <a:spcBef>
                <a:spcPts val="5"/>
              </a:spcBef>
            </a:pPr>
            <a:r>
              <a:rPr sz="800" dirty="0">
                <a:latin typeface="Calibri"/>
                <a:cs typeface="Calibri"/>
              </a:rPr>
              <a:t>El PPS </a:t>
            </a:r>
            <a:r>
              <a:rPr sz="800" spc="-5" dirty="0">
                <a:latin typeface="Calibri"/>
                <a:cs typeface="Calibri"/>
              </a:rPr>
              <a:t>promueve una amplia participación  entre </a:t>
            </a:r>
            <a:r>
              <a:rPr sz="800" dirty="0">
                <a:latin typeface="Calibri"/>
                <a:cs typeface="Calibri"/>
              </a:rPr>
              <a:t>sus </a:t>
            </a:r>
            <a:r>
              <a:rPr sz="800" spc="-5" dirty="0">
                <a:latin typeface="Calibri"/>
                <a:cs typeface="Calibri"/>
              </a:rPr>
              <a:t>beneficiarios </a:t>
            </a:r>
            <a:r>
              <a:rPr sz="800" dirty="0">
                <a:latin typeface="Calibri"/>
                <a:cs typeface="Calibri"/>
              </a:rPr>
              <a:t>en </a:t>
            </a:r>
            <a:r>
              <a:rPr sz="800" spc="-5" dirty="0">
                <a:latin typeface="Calibri"/>
                <a:cs typeface="Calibri"/>
              </a:rPr>
              <a:t>apego </a:t>
            </a:r>
            <a:r>
              <a:rPr sz="800" dirty="0">
                <a:latin typeface="Calibri"/>
                <a:cs typeface="Calibri"/>
              </a:rPr>
              <a:t>a </a:t>
            </a:r>
            <a:r>
              <a:rPr sz="800" spc="-5" dirty="0">
                <a:latin typeface="Calibri"/>
                <a:cs typeface="Calibri"/>
              </a:rPr>
              <a:t>los  Lineamientos de promoción de </a:t>
            </a:r>
            <a:r>
              <a:rPr sz="800" spc="5" dirty="0">
                <a:latin typeface="Calibri"/>
                <a:cs typeface="Calibri"/>
              </a:rPr>
              <a:t>CS </a:t>
            </a:r>
            <a:r>
              <a:rPr sz="800" dirty="0">
                <a:latin typeface="Calibri"/>
                <a:cs typeface="Calibri"/>
              </a:rPr>
              <a:t>a </a:t>
            </a:r>
            <a:r>
              <a:rPr sz="800" spc="-5" dirty="0">
                <a:latin typeface="Calibri"/>
                <a:cs typeface="Calibri"/>
              </a:rPr>
              <a:t>través de  los </a:t>
            </a:r>
            <a:r>
              <a:rPr sz="800" spc="-10" dirty="0">
                <a:latin typeface="Calibri"/>
                <a:cs typeface="Calibri"/>
              </a:rPr>
              <a:t>Comités </a:t>
            </a:r>
            <a:r>
              <a:rPr sz="800" spc="-5" dirty="0">
                <a:latin typeface="Calibri"/>
                <a:cs typeface="Calibri"/>
              </a:rPr>
              <a:t>de Contraloría Social,</a:t>
            </a:r>
            <a:r>
              <a:rPr sz="800" spc="20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como:</a:t>
            </a:r>
            <a:endParaRPr sz="800" dirty="0">
              <a:latin typeface="Calibri"/>
              <a:cs typeface="Calibri"/>
            </a:endParaRPr>
          </a:p>
          <a:p>
            <a:pPr marL="274320" algn="just">
              <a:lnSpc>
                <a:spcPct val="100000"/>
              </a:lnSpc>
              <a:spcBef>
                <a:spcPts val="120"/>
              </a:spcBef>
            </a:pPr>
            <a:r>
              <a:rPr sz="800" spc="-5" dirty="0">
                <a:latin typeface="Calibri"/>
                <a:cs typeface="Calibri"/>
              </a:rPr>
              <a:t>-Vigilar que:</a:t>
            </a:r>
            <a:endParaRPr sz="800" dirty="0">
              <a:latin typeface="Calibri"/>
              <a:cs typeface="Calibri"/>
            </a:endParaRPr>
          </a:p>
          <a:p>
            <a:pPr marL="365760" indent="-91440">
              <a:lnSpc>
                <a:spcPct val="100000"/>
              </a:lnSpc>
              <a:spcBef>
                <a:spcPts val="120"/>
              </a:spcBef>
              <a:buSzPct val="125000"/>
              <a:buFont typeface="Symbol"/>
              <a:buChar char=""/>
              <a:tabLst>
                <a:tab pos="366395" algn="l"/>
              </a:tabLst>
            </a:pPr>
            <a:r>
              <a:rPr sz="800" dirty="0">
                <a:latin typeface="Calibri"/>
                <a:cs typeface="Calibri"/>
              </a:rPr>
              <a:t>El</a:t>
            </a:r>
            <a:r>
              <a:rPr sz="800" spc="2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ejercicio</a:t>
            </a:r>
            <a:r>
              <a:rPr sz="800" spc="25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de</a:t>
            </a:r>
            <a:r>
              <a:rPr sz="800" spc="40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los</a:t>
            </a:r>
            <a:r>
              <a:rPr sz="800" spc="50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recursos</a:t>
            </a:r>
            <a:r>
              <a:rPr sz="800" spc="45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para</a:t>
            </a:r>
            <a:r>
              <a:rPr sz="800" spc="35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obras,</a:t>
            </a:r>
            <a:endParaRPr sz="800" dirty="0">
              <a:latin typeface="Calibri"/>
              <a:cs typeface="Calibri"/>
            </a:endParaRPr>
          </a:p>
          <a:p>
            <a:pPr marL="365760" marR="266700" algn="just">
              <a:lnSpc>
                <a:spcPts val="1080"/>
              </a:lnSpc>
              <a:spcBef>
                <a:spcPts val="35"/>
              </a:spcBef>
            </a:pPr>
            <a:r>
              <a:rPr sz="800" spc="-5" dirty="0">
                <a:latin typeface="Calibri"/>
                <a:cs typeface="Calibri"/>
              </a:rPr>
              <a:t>apoyos </a:t>
            </a:r>
            <a:r>
              <a:rPr sz="800" dirty="0">
                <a:latin typeface="Calibri"/>
                <a:cs typeface="Calibri"/>
              </a:rPr>
              <a:t>o </a:t>
            </a:r>
            <a:r>
              <a:rPr sz="800" spc="-5" dirty="0">
                <a:latin typeface="Calibri"/>
                <a:cs typeface="Calibri"/>
              </a:rPr>
              <a:t>servicios sea oportuno,  transparente </a:t>
            </a:r>
            <a:r>
              <a:rPr sz="800" dirty="0">
                <a:latin typeface="Calibri"/>
                <a:cs typeface="Calibri"/>
              </a:rPr>
              <a:t>y con </a:t>
            </a:r>
            <a:r>
              <a:rPr sz="800" spc="-5" dirty="0">
                <a:latin typeface="Calibri"/>
                <a:cs typeface="Calibri"/>
              </a:rPr>
              <a:t>apego </a:t>
            </a:r>
            <a:r>
              <a:rPr sz="800" dirty="0">
                <a:latin typeface="Calibri"/>
                <a:cs typeface="Calibri"/>
              </a:rPr>
              <a:t>a </a:t>
            </a:r>
            <a:r>
              <a:rPr sz="800" spc="-5" dirty="0">
                <a:latin typeface="Calibri"/>
                <a:cs typeface="Calibri"/>
              </a:rPr>
              <a:t>lo establecido </a:t>
            </a:r>
            <a:r>
              <a:rPr sz="800" dirty="0">
                <a:latin typeface="Calibri"/>
                <a:cs typeface="Calibri"/>
              </a:rPr>
              <a:t>en  </a:t>
            </a:r>
            <a:r>
              <a:rPr sz="800" spc="-5" dirty="0">
                <a:latin typeface="Calibri"/>
                <a:cs typeface="Calibri"/>
              </a:rPr>
              <a:t>la normatividad</a:t>
            </a:r>
            <a:r>
              <a:rPr sz="800" spc="-1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,</a:t>
            </a:r>
          </a:p>
          <a:p>
            <a:pPr marL="365760" indent="-91440">
              <a:lnSpc>
                <a:spcPct val="100000"/>
              </a:lnSpc>
              <a:spcBef>
                <a:spcPts val="90"/>
              </a:spcBef>
              <a:buSzPct val="125000"/>
              <a:buFont typeface="Symbol"/>
              <a:buChar char=""/>
              <a:tabLst>
                <a:tab pos="366395" algn="l"/>
              </a:tabLst>
            </a:pPr>
            <a:r>
              <a:rPr sz="800" spc="-5" dirty="0">
                <a:latin typeface="Calibri"/>
                <a:cs typeface="Calibri"/>
              </a:rPr>
              <a:t>Exista documentación comprobatoria</a:t>
            </a:r>
            <a:r>
              <a:rPr sz="800" spc="145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del</a:t>
            </a:r>
            <a:endParaRPr sz="800" dirty="0">
              <a:latin typeface="Calibri"/>
              <a:cs typeface="Calibri"/>
            </a:endParaRPr>
          </a:p>
          <a:p>
            <a:pPr marL="365760" marR="264795" algn="just">
              <a:lnSpc>
                <a:spcPct val="110400"/>
              </a:lnSpc>
            </a:pPr>
            <a:r>
              <a:rPr sz="800" dirty="0">
                <a:latin typeface="Calibri"/>
                <a:cs typeface="Calibri"/>
              </a:rPr>
              <a:t>ejercicio </a:t>
            </a:r>
            <a:r>
              <a:rPr sz="800" spc="-5" dirty="0">
                <a:latin typeface="Calibri"/>
                <a:cs typeface="Calibri"/>
              </a:rPr>
              <a:t>de recursos </a:t>
            </a:r>
            <a:r>
              <a:rPr sz="800" dirty="0">
                <a:latin typeface="Calibri"/>
                <a:cs typeface="Calibri"/>
              </a:rPr>
              <a:t>y </a:t>
            </a:r>
            <a:r>
              <a:rPr sz="800" spc="-5" dirty="0">
                <a:latin typeface="Calibri"/>
                <a:cs typeface="Calibri"/>
              </a:rPr>
              <a:t>entrega </a:t>
            </a:r>
            <a:r>
              <a:rPr sz="800" spc="-15" dirty="0">
                <a:latin typeface="Calibri"/>
                <a:cs typeface="Calibri"/>
              </a:rPr>
              <a:t>de </a:t>
            </a:r>
            <a:r>
              <a:rPr sz="800" spc="-5" dirty="0">
                <a:latin typeface="Calibri"/>
                <a:cs typeface="Calibri"/>
              </a:rPr>
              <a:t>obras,  apoyos </a:t>
            </a:r>
            <a:r>
              <a:rPr sz="800" dirty="0">
                <a:latin typeface="Calibri"/>
                <a:cs typeface="Calibri"/>
              </a:rPr>
              <a:t>o</a:t>
            </a:r>
            <a:r>
              <a:rPr sz="800" spc="-5" dirty="0">
                <a:latin typeface="Calibri"/>
                <a:cs typeface="Calibri"/>
              </a:rPr>
              <a:t> servicios,</a:t>
            </a:r>
            <a:endParaRPr sz="800" dirty="0">
              <a:latin typeface="Calibri"/>
              <a:cs typeface="Calibri"/>
            </a:endParaRPr>
          </a:p>
          <a:p>
            <a:pPr marL="365760" marR="267335" indent="-91440">
              <a:lnSpc>
                <a:spcPct val="108300"/>
              </a:lnSpc>
              <a:spcBef>
                <a:spcPts val="40"/>
              </a:spcBef>
              <a:buSzPct val="125000"/>
              <a:buFont typeface="Symbol"/>
              <a:buChar char=""/>
              <a:tabLst>
                <a:tab pos="366395" algn="l"/>
              </a:tabLst>
            </a:pPr>
            <a:r>
              <a:rPr sz="800" dirty="0">
                <a:latin typeface="Calibri"/>
                <a:cs typeface="Calibri"/>
              </a:rPr>
              <a:t>El </a:t>
            </a:r>
            <a:r>
              <a:rPr sz="800" spc="-5" dirty="0">
                <a:latin typeface="Calibri"/>
                <a:cs typeface="Calibri"/>
              </a:rPr>
              <a:t>programa no </a:t>
            </a:r>
            <a:r>
              <a:rPr sz="800" dirty="0">
                <a:latin typeface="Calibri"/>
                <a:cs typeface="Calibri"/>
              </a:rPr>
              <a:t>se </a:t>
            </a:r>
            <a:r>
              <a:rPr sz="800" spc="-10" dirty="0">
                <a:latin typeface="Calibri"/>
                <a:cs typeface="Calibri"/>
              </a:rPr>
              <a:t>utilice </a:t>
            </a:r>
            <a:r>
              <a:rPr sz="800" dirty="0">
                <a:latin typeface="Calibri"/>
                <a:cs typeface="Calibri"/>
              </a:rPr>
              <a:t>con </a:t>
            </a:r>
            <a:r>
              <a:rPr sz="800" spc="-5" dirty="0">
                <a:latin typeface="Calibri"/>
                <a:cs typeface="Calibri"/>
              </a:rPr>
              <a:t>fines políticos,  electorales, lucro </a:t>
            </a:r>
            <a:r>
              <a:rPr sz="800" dirty="0">
                <a:latin typeface="Calibri"/>
                <a:cs typeface="Calibri"/>
              </a:rPr>
              <a:t>u </a:t>
            </a:r>
            <a:r>
              <a:rPr sz="800" spc="-5" dirty="0">
                <a:latin typeface="Calibri"/>
                <a:cs typeface="Calibri"/>
              </a:rPr>
              <a:t>otros distintos,</a:t>
            </a:r>
            <a:endParaRPr sz="800" dirty="0">
              <a:latin typeface="Calibri"/>
              <a:cs typeface="Calibri"/>
            </a:endParaRPr>
          </a:p>
          <a:p>
            <a:pPr marL="274320" marR="267970" algn="just">
              <a:lnSpc>
                <a:spcPct val="111900"/>
              </a:lnSpc>
              <a:spcBef>
                <a:spcPts val="5"/>
              </a:spcBef>
            </a:pPr>
            <a:r>
              <a:rPr sz="800" spc="-5" dirty="0">
                <a:latin typeface="Calibri"/>
                <a:cs typeface="Calibri"/>
              </a:rPr>
              <a:t>-Recibir las quejas </a:t>
            </a:r>
            <a:r>
              <a:rPr sz="800" dirty="0">
                <a:latin typeface="Calibri"/>
                <a:cs typeface="Calibri"/>
              </a:rPr>
              <a:t>y </a:t>
            </a:r>
            <a:r>
              <a:rPr sz="800" spc="-5" dirty="0">
                <a:latin typeface="Calibri"/>
                <a:cs typeface="Calibri"/>
              </a:rPr>
              <a:t>denuncias que puedan dar  lugar al fincamiento de responsabilidades  administrativas, </a:t>
            </a:r>
            <a:r>
              <a:rPr sz="800" dirty="0">
                <a:latin typeface="Calibri"/>
                <a:cs typeface="Calibri"/>
              </a:rPr>
              <a:t>civiles o </a:t>
            </a:r>
            <a:r>
              <a:rPr sz="800" spc="-5" dirty="0">
                <a:latin typeface="Calibri"/>
                <a:cs typeface="Calibri"/>
              </a:rPr>
              <a:t>penales, federales </a:t>
            </a:r>
            <a:r>
              <a:rPr sz="800" dirty="0">
                <a:latin typeface="Calibri"/>
                <a:cs typeface="Calibri"/>
              </a:rPr>
              <a:t>y  como </a:t>
            </a:r>
            <a:r>
              <a:rPr sz="800" spc="-10" dirty="0">
                <a:latin typeface="Calibri"/>
                <a:cs typeface="Calibri"/>
              </a:rPr>
              <a:t>turnarlas </a:t>
            </a:r>
            <a:r>
              <a:rPr sz="800" dirty="0">
                <a:latin typeface="Calibri"/>
                <a:cs typeface="Calibri"/>
              </a:rPr>
              <a:t>a </a:t>
            </a:r>
            <a:r>
              <a:rPr sz="800" spc="-5" dirty="0">
                <a:latin typeface="Calibri"/>
                <a:cs typeface="Calibri"/>
              </a:rPr>
              <a:t>las autoridades</a:t>
            </a:r>
            <a:r>
              <a:rPr sz="800" spc="25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competentes,</a:t>
            </a:r>
            <a:endParaRPr sz="800" dirty="0">
              <a:latin typeface="Calibri"/>
              <a:cs typeface="Calibri"/>
            </a:endParaRPr>
          </a:p>
          <a:p>
            <a:pPr marL="274320" marR="265430" algn="just">
              <a:lnSpc>
                <a:spcPct val="111500"/>
              </a:lnSpc>
              <a:spcBef>
                <a:spcPts val="10"/>
              </a:spcBef>
            </a:pPr>
            <a:r>
              <a:rPr sz="800" spc="-5" dirty="0">
                <a:latin typeface="Calibri"/>
                <a:cs typeface="Calibri"/>
              </a:rPr>
              <a:t>-Vigilar que </a:t>
            </a:r>
            <a:r>
              <a:rPr sz="800" dirty="0">
                <a:latin typeface="Calibri"/>
                <a:cs typeface="Calibri"/>
              </a:rPr>
              <a:t>se </a:t>
            </a:r>
            <a:r>
              <a:rPr sz="800" spc="-5" dirty="0">
                <a:latin typeface="Calibri"/>
                <a:cs typeface="Calibri"/>
              </a:rPr>
              <a:t>apliquen correctamente los  </a:t>
            </a:r>
            <a:r>
              <a:rPr sz="800" dirty="0">
                <a:latin typeface="Calibri"/>
                <a:cs typeface="Calibri"/>
              </a:rPr>
              <a:t>recursos </a:t>
            </a:r>
            <a:r>
              <a:rPr sz="800" spc="-5" dirty="0">
                <a:latin typeface="Calibri"/>
                <a:cs typeface="Calibri"/>
              </a:rPr>
              <a:t>al </a:t>
            </a:r>
            <a:r>
              <a:rPr sz="800" spc="-10" dirty="0">
                <a:latin typeface="Calibri"/>
                <a:cs typeface="Calibri"/>
              </a:rPr>
              <a:t>100%</a:t>
            </a:r>
            <a:r>
              <a:rPr sz="800" spc="16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y </a:t>
            </a:r>
            <a:r>
              <a:rPr sz="800" spc="-5" dirty="0">
                <a:latin typeface="Calibri"/>
                <a:cs typeface="Calibri"/>
              </a:rPr>
              <a:t>que </a:t>
            </a:r>
            <a:r>
              <a:rPr sz="800" dirty="0">
                <a:latin typeface="Calibri"/>
                <a:cs typeface="Calibri"/>
              </a:rPr>
              <a:t>sean </a:t>
            </a:r>
            <a:r>
              <a:rPr sz="800" spc="-5" dirty="0">
                <a:latin typeface="Calibri"/>
                <a:cs typeface="Calibri"/>
              </a:rPr>
              <a:t>los que </a:t>
            </a:r>
            <a:r>
              <a:rPr sz="800" dirty="0">
                <a:latin typeface="Calibri"/>
                <a:cs typeface="Calibri"/>
              </a:rPr>
              <a:t>se  </a:t>
            </a:r>
            <a:r>
              <a:rPr sz="800" spc="-5" dirty="0">
                <a:latin typeface="Calibri"/>
                <a:cs typeface="Calibri"/>
              </a:rPr>
              <a:t>autorizaron comprar </a:t>
            </a:r>
            <a:r>
              <a:rPr sz="800" dirty="0">
                <a:latin typeface="Calibri"/>
                <a:cs typeface="Calibri"/>
              </a:rPr>
              <a:t>en el</a:t>
            </a:r>
            <a:r>
              <a:rPr sz="800" spc="-5" dirty="0">
                <a:latin typeface="Calibri"/>
                <a:cs typeface="Calibri"/>
              </a:rPr>
              <a:t> convenio.</a:t>
            </a:r>
            <a:endParaRPr sz="8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192644" y="531241"/>
            <a:ext cx="1819275" cy="20827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006699"/>
                </a:solidFill>
                <a:latin typeface="Calibri"/>
                <a:cs typeface="Calibri"/>
              </a:rPr>
              <a:t>¿Cómo </a:t>
            </a:r>
            <a:r>
              <a:rPr sz="1200" b="1" dirty="0">
                <a:solidFill>
                  <a:srgbClr val="006699"/>
                </a:solidFill>
                <a:latin typeface="Calibri"/>
                <a:cs typeface="Calibri"/>
              </a:rPr>
              <a:t>te </a:t>
            </a:r>
            <a:r>
              <a:rPr sz="1200" b="1" spc="-5" dirty="0">
                <a:solidFill>
                  <a:srgbClr val="006699"/>
                </a:solidFill>
                <a:latin typeface="Calibri"/>
                <a:cs typeface="Calibri"/>
              </a:rPr>
              <a:t>puedes</a:t>
            </a:r>
            <a:r>
              <a:rPr sz="1200" b="1" spc="-45" dirty="0">
                <a:solidFill>
                  <a:srgbClr val="006699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006699"/>
                </a:solidFill>
                <a:latin typeface="Calibri"/>
                <a:cs typeface="Calibri"/>
              </a:rPr>
              <a:t>organizar?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192644" y="843533"/>
            <a:ext cx="674370" cy="330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100"/>
              </a:lnSpc>
              <a:spcBef>
                <a:spcPts val="100"/>
              </a:spcBef>
              <a:tabLst>
                <a:tab pos="339725" algn="l"/>
              </a:tabLst>
            </a:pPr>
            <a:r>
              <a:rPr sz="900" dirty="0">
                <a:latin typeface="Calibri"/>
                <a:cs typeface="Calibri"/>
              </a:rPr>
              <a:t>H</a:t>
            </a:r>
            <a:r>
              <a:rPr sz="900" spc="5" dirty="0">
                <a:latin typeface="Calibri"/>
                <a:cs typeface="Calibri"/>
              </a:rPr>
              <a:t>a</a:t>
            </a:r>
            <a:r>
              <a:rPr sz="900" dirty="0">
                <a:latin typeface="Calibri"/>
                <a:cs typeface="Calibri"/>
              </a:rPr>
              <a:t>s	</a:t>
            </a:r>
            <a:r>
              <a:rPr sz="900" spc="-10" dirty="0">
                <a:latin typeface="Calibri"/>
                <a:cs typeface="Calibri"/>
              </a:rPr>
              <a:t>e</a:t>
            </a:r>
            <a:r>
              <a:rPr sz="900" spc="5" dirty="0">
                <a:latin typeface="Calibri"/>
                <a:cs typeface="Calibri"/>
              </a:rPr>
              <a:t>qu</a:t>
            </a:r>
            <a:r>
              <a:rPr sz="900" spc="-10" dirty="0">
                <a:latin typeface="Calibri"/>
                <a:cs typeface="Calibri"/>
              </a:rPr>
              <a:t>i</a:t>
            </a:r>
            <a:r>
              <a:rPr sz="900" spc="-15" dirty="0">
                <a:latin typeface="Calibri"/>
                <a:cs typeface="Calibri"/>
              </a:rPr>
              <a:t>p</a:t>
            </a:r>
            <a:r>
              <a:rPr sz="900" dirty="0">
                <a:latin typeface="Calibri"/>
                <a:cs typeface="Calibri"/>
              </a:rPr>
              <a:t>o  con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7741089" y="1318323"/>
            <a:ext cx="12446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Calibri"/>
                <a:cs typeface="Calibri"/>
              </a:rPr>
              <a:t>tu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192644" y="1146033"/>
            <a:ext cx="554990" cy="4883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wrap="square" lIns="0" tIns="298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35"/>
              </a:spcBef>
            </a:pPr>
            <a:r>
              <a:rPr sz="900" spc="-5" dirty="0">
                <a:latin typeface="Calibri"/>
                <a:cs typeface="Calibri"/>
              </a:rPr>
              <a:t>integrantes</a:t>
            </a:r>
            <a:endParaRPr sz="9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sz="900" dirty="0">
                <a:latin typeface="Calibri"/>
                <a:cs typeface="Calibri"/>
              </a:rPr>
              <a:t>de</a:t>
            </a: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900" spc="-5" dirty="0">
                <a:latin typeface="Calibri"/>
                <a:cs typeface="Calibri"/>
              </a:rPr>
              <a:t>comunidad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192644" y="1610994"/>
            <a:ext cx="674370" cy="330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100"/>
              </a:lnSpc>
              <a:spcBef>
                <a:spcPts val="100"/>
              </a:spcBef>
            </a:pPr>
            <a:r>
              <a:rPr sz="900" spc="-5" dirty="0">
                <a:latin typeface="Calibri"/>
                <a:cs typeface="Calibri"/>
              </a:rPr>
              <a:t>universitaria  </a:t>
            </a:r>
            <a:r>
              <a:rPr sz="900" dirty="0">
                <a:latin typeface="Calibri"/>
                <a:cs typeface="Calibri"/>
              </a:rPr>
              <a:t>e </a:t>
            </a:r>
            <a:r>
              <a:rPr sz="900" spc="-5" dirty="0">
                <a:latin typeface="Calibri"/>
                <a:cs typeface="Calibri"/>
              </a:rPr>
              <a:t>integra</a:t>
            </a:r>
            <a:r>
              <a:rPr sz="900" spc="3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un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7192644" y="1918335"/>
            <a:ext cx="2114550" cy="9455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wrap="square" lIns="0" tIns="27939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219"/>
              </a:spcBef>
            </a:pPr>
            <a:r>
              <a:rPr sz="900" spc="-5" dirty="0">
                <a:latin typeface="Calibri"/>
                <a:cs typeface="Calibri"/>
              </a:rPr>
              <a:t>comité</a:t>
            </a:r>
            <a:r>
              <a:rPr sz="900" spc="4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de</a:t>
            </a:r>
          </a:p>
          <a:p>
            <a:pPr marL="12700" marR="8255" algn="just">
              <a:lnSpc>
                <a:spcPct val="111100"/>
              </a:lnSpc>
            </a:pPr>
            <a:r>
              <a:rPr sz="900" spc="-5" dirty="0">
                <a:latin typeface="Calibri"/>
                <a:cs typeface="Calibri"/>
              </a:rPr>
              <a:t>contraloría </a:t>
            </a:r>
            <a:r>
              <a:rPr sz="900" dirty="0">
                <a:latin typeface="Calibri"/>
                <a:cs typeface="Calibri"/>
              </a:rPr>
              <a:t>que te </a:t>
            </a:r>
            <a:r>
              <a:rPr sz="900" spc="-5" dirty="0">
                <a:latin typeface="Calibri"/>
                <a:cs typeface="Calibri"/>
              </a:rPr>
              <a:t>permita realizar acciones  </a:t>
            </a:r>
            <a:r>
              <a:rPr sz="900" dirty="0">
                <a:latin typeface="Calibri"/>
                <a:cs typeface="Calibri"/>
              </a:rPr>
              <a:t>de </a:t>
            </a:r>
            <a:r>
              <a:rPr sz="900" spc="-5" dirty="0">
                <a:latin typeface="Calibri"/>
                <a:cs typeface="Calibri"/>
              </a:rPr>
              <a:t>control, vigilancia </a:t>
            </a:r>
            <a:r>
              <a:rPr sz="900" dirty="0">
                <a:latin typeface="Calibri"/>
                <a:cs typeface="Calibri"/>
              </a:rPr>
              <a:t>y </a:t>
            </a:r>
            <a:r>
              <a:rPr sz="900" spc="-5" dirty="0">
                <a:latin typeface="Calibri"/>
                <a:cs typeface="Calibri"/>
              </a:rPr>
              <a:t>evaluación </a:t>
            </a:r>
            <a:r>
              <a:rPr sz="900" dirty="0">
                <a:latin typeface="Calibri"/>
                <a:cs typeface="Calibri"/>
              </a:rPr>
              <a:t>sobre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el</a:t>
            </a:r>
            <a:endParaRPr sz="900" dirty="0">
              <a:latin typeface="Calibri"/>
              <a:cs typeface="Calibri"/>
            </a:endParaRPr>
          </a:p>
          <a:p>
            <a:pPr marL="12700" marR="5080" algn="just">
              <a:lnSpc>
                <a:spcPct val="112000"/>
              </a:lnSpc>
              <a:spcBef>
                <a:spcPts val="10"/>
              </a:spcBef>
            </a:pPr>
            <a:r>
              <a:rPr sz="900" spc="-5" dirty="0">
                <a:latin typeface="Calibri"/>
                <a:cs typeface="Calibri"/>
              </a:rPr>
              <a:t>cumplimiento </a:t>
            </a:r>
            <a:r>
              <a:rPr sz="900" dirty="0">
                <a:latin typeface="Calibri"/>
                <a:cs typeface="Calibri"/>
              </a:rPr>
              <a:t>de </a:t>
            </a:r>
            <a:r>
              <a:rPr sz="900" spc="-5" dirty="0">
                <a:latin typeface="Calibri"/>
                <a:cs typeface="Calibri"/>
              </a:rPr>
              <a:t>metas del </a:t>
            </a:r>
            <a:r>
              <a:rPr sz="900" dirty="0">
                <a:latin typeface="Calibri"/>
                <a:cs typeface="Calibri"/>
              </a:rPr>
              <a:t>programa: así  como </a:t>
            </a:r>
            <a:r>
              <a:rPr sz="900" spc="-5" dirty="0">
                <a:latin typeface="Calibri"/>
                <a:cs typeface="Calibri"/>
              </a:rPr>
              <a:t>la </a:t>
            </a:r>
            <a:r>
              <a:rPr sz="900" dirty="0">
                <a:latin typeface="Calibri"/>
                <a:cs typeface="Calibri"/>
              </a:rPr>
              <a:t>correcta </a:t>
            </a:r>
            <a:r>
              <a:rPr sz="900" spc="-5" dirty="0">
                <a:latin typeface="Calibri"/>
                <a:cs typeface="Calibri"/>
              </a:rPr>
              <a:t>aplicación </a:t>
            </a:r>
            <a:r>
              <a:rPr sz="900" dirty="0">
                <a:latin typeface="Calibri"/>
                <a:cs typeface="Calibri"/>
              </a:rPr>
              <a:t>de </a:t>
            </a:r>
            <a:r>
              <a:rPr sz="900" spc="-5" dirty="0">
                <a:latin typeface="Calibri"/>
                <a:cs typeface="Calibri"/>
              </a:rPr>
              <a:t>los </a:t>
            </a:r>
            <a:r>
              <a:rPr sz="900" dirty="0">
                <a:latin typeface="Calibri"/>
                <a:cs typeface="Calibri"/>
              </a:rPr>
              <a:t>recursos  </a:t>
            </a:r>
            <a:r>
              <a:rPr sz="900" spc="-5" dirty="0">
                <a:latin typeface="Calibri"/>
                <a:cs typeface="Calibri"/>
              </a:rPr>
              <a:t>asignados </a:t>
            </a:r>
            <a:r>
              <a:rPr sz="900" dirty="0">
                <a:latin typeface="Calibri"/>
                <a:cs typeface="Calibri"/>
              </a:rPr>
              <a:t>al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programa.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192644" y="3021075"/>
            <a:ext cx="2115185" cy="9455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wrap="square" lIns="0" tIns="11430" rIns="0" bIns="0" rtlCol="0">
            <a:spAutoFit/>
          </a:bodyPr>
          <a:lstStyle/>
          <a:p>
            <a:pPr marL="12700" marR="5080" algn="just">
              <a:lnSpc>
                <a:spcPct val="111900"/>
              </a:lnSpc>
              <a:spcBef>
                <a:spcPts val="90"/>
              </a:spcBef>
            </a:pPr>
            <a:r>
              <a:rPr sz="900" spc="-5" dirty="0">
                <a:latin typeface="Calibri"/>
                <a:cs typeface="Calibri"/>
              </a:rPr>
              <a:t>Tu </a:t>
            </a:r>
            <a:r>
              <a:rPr sz="900" dirty="0">
                <a:latin typeface="Calibri"/>
                <a:cs typeface="Calibri"/>
              </a:rPr>
              <a:t>como </a:t>
            </a:r>
            <a:r>
              <a:rPr sz="900" spc="-5" dirty="0">
                <a:latin typeface="Calibri"/>
                <a:cs typeface="Calibri"/>
              </a:rPr>
              <a:t>beneficiario del programa </a:t>
            </a:r>
            <a:r>
              <a:rPr sz="900" dirty="0">
                <a:latin typeface="Calibri"/>
                <a:cs typeface="Calibri"/>
              </a:rPr>
              <a:t>al  </a:t>
            </a:r>
            <a:r>
              <a:rPr sz="900" spc="-5" dirty="0">
                <a:latin typeface="Calibri"/>
                <a:cs typeface="Calibri"/>
              </a:rPr>
              <a:t>convertirte en supervisor </a:t>
            </a:r>
            <a:r>
              <a:rPr sz="900" dirty="0">
                <a:latin typeface="Calibri"/>
                <a:cs typeface="Calibri"/>
              </a:rPr>
              <a:t>y </a:t>
            </a:r>
            <a:r>
              <a:rPr sz="900" spc="-5" dirty="0">
                <a:latin typeface="Calibri"/>
                <a:cs typeface="Calibri"/>
              </a:rPr>
              <a:t>vigilante del  </a:t>
            </a:r>
            <a:r>
              <a:rPr sz="900" dirty="0">
                <a:latin typeface="Calibri"/>
                <a:cs typeface="Calibri"/>
              </a:rPr>
              <a:t>apoyo, </a:t>
            </a:r>
            <a:r>
              <a:rPr sz="900" spc="-5" dirty="0">
                <a:latin typeface="Calibri"/>
                <a:cs typeface="Calibri"/>
              </a:rPr>
              <a:t>contribuyes </a:t>
            </a:r>
            <a:r>
              <a:rPr sz="900" dirty="0">
                <a:latin typeface="Calibri"/>
                <a:cs typeface="Calibri"/>
              </a:rPr>
              <a:t>a que </a:t>
            </a:r>
            <a:r>
              <a:rPr sz="900" spc="-5" dirty="0">
                <a:latin typeface="Calibri"/>
                <a:cs typeface="Calibri"/>
              </a:rPr>
              <a:t>las acciones </a:t>
            </a:r>
            <a:r>
              <a:rPr sz="900" dirty="0">
                <a:latin typeface="Calibri"/>
                <a:cs typeface="Calibri"/>
              </a:rPr>
              <a:t>que  </a:t>
            </a:r>
            <a:r>
              <a:rPr sz="900" spc="-5" dirty="0">
                <a:latin typeface="Calibri"/>
                <a:cs typeface="Calibri"/>
              </a:rPr>
              <a:t>realizan los ejecutores </a:t>
            </a:r>
            <a:r>
              <a:rPr sz="900" dirty="0">
                <a:latin typeface="Calibri"/>
                <a:cs typeface="Calibri"/>
              </a:rPr>
              <a:t>se </a:t>
            </a:r>
            <a:r>
              <a:rPr sz="900" spc="-5" dirty="0">
                <a:latin typeface="Calibri"/>
                <a:cs typeface="Calibri"/>
              </a:rPr>
              <a:t>desarrollen </a:t>
            </a:r>
            <a:r>
              <a:rPr sz="900" dirty="0">
                <a:latin typeface="Calibri"/>
                <a:cs typeface="Calibri"/>
              </a:rPr>
              <a:t>con  </a:t>
            </a:r>
            <a:r>
              <a:rPr sz="900" spc="-5" dirty="0">
                <a:latin typeface="Calibri"/>
                <a:cs typeface="Calibri"/>
              </a:rPr>
              <a:t>eficiencia, transparencia </a:t>
            </a:r>
            <a:r>
              <a:rPr sz="900" dirty="0">
                <a:latin typeface="Calibri"/>
                <a:cs typeface="Calibri"/>
              </a:rPr>
              <a:t>y </a:t>
            </a:r>
            <a:r>
              <a:rPr sz="900" spc="-5" dirty="0">
                <a:latin typeface="Calibri"/>
                <a:cs typeface="Calibri"/>
              </a:rPr>
              <a:t>honestidad, para  generar </a:t>
            </a:r>
            <a:r>
              <a:rPr sz="900" dirty="0">
                <a:latin typeface="Calibri"/>
                <a:cs typeface="Calibri"/>
              </a:rPr>
              <a:t>una </a:t>
            </a:r>
            <a:r>
              <a:rPr sz="900" spc="-5" dirty="0">
                <a:latin typeface="Calibri"/>
                <a:cs typeface="Calibri"/>
              </a:rPr>
              <a:t>cultura </a:t>
            </a:r>
            <a:r>
              <a:rPr sz="900" dirty="0">
                <a:latin typeface="Calibri"/>
                <a:cs typeface="Calibri"/>
              </a:rPr>
              <a:t>de </a:t>
            </a:r>
            <a:r>
              <a:rPr sz="900" spc="-5" dirty="0">
                <a:latin typeface="Calibri"/>
                <a:cs typeface="Calibri"/>
              </a:rPr>
              <a:t>rendición </a:t>
            </a:r>
            <a:r>
              <a:rPr sz="900" dirty="0">
                <a:latin typeface="Calibri"/>
                <a:cs typeface="Calibri"/>
              </a:rPr>
              <a:t>de</a:t>
            </a:r>
            <a:r>
              <a:rPr sz="900" spc="-3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cuentas.</a:t>
            </a:r>
          </a:p>
        </p:txBody>
      </p:sp>
      <p:sp>
        <p:nvSpPr>
          <p:cNvPr id="16" name="object 16"/>
          <p:cNvSpPr/>
          <p:nvPr/>
        </p:nvSpPr>
        <p:spPr>
          <a:xfrm>
            <a:off x="3858895" y="516191"/>
            <a:ext cx="2457450" cy="6457950"/>
          </a:xfrm>
          <a:custGeom>
            <a:avLst/>
            <a:gdLst/>
            <a:ahLst/>
            <a:cxnLst/>
            <a:rect l="l" t="t" r="r" b="b"/>
            <a:pathLst>
              <a:path w="2457450" h="6457950">
                <a:moveTo>
                  <a:pt x="2457450" y="0"/>
                </a:moveTo>
                <a:lnTo>
                  <a:pt x="0" y="0"/>
                </a:lnTo>
                <a:lnTo>
                  <a:pt x="0" y="6457950"/>
                </a:lnTo>
                <a:lnTo>
                  <a:pt x="2457450" y="6457950"/>
                </a:lnTo>
                <a:lnTo>
                  <a:pt x="245745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3983735" y="576834"/>
            <a:ext cx="2208530" cy="1118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2500"/>
              </a:lnSpc>
              <a:spcBef>
                <a:spcPts val="100"/>
              </a:spcBef>
            </a:pPr>
            <a:r>
              <a:rPr sz="800" b="1" spc="-5" dirty="0">
                <a:solidFill>
                  <a:srgbClr val="006699"/>
                </a:solidFill>
                <a:latin typeface="Calibri"/>
                <a:cs typeface="Calibri"/>
              </a:rPr>
              <a:t>Mediante el Programa de Contraloría </a:t>
            </a:r>
            <a:r>
              <a:rPr sz="800" b="1" dirty="0">
                <a:solidFill>
                  <a:srgbClr val="006699"/>
                </a:solidFill>
                <a:latin typeface="Calibri"/>
                <a:cs typeface="Calibri"/>
              </a:rPr>
              <a:t>Social tu  </a:t>
            </a:r>
            <a:r>
              <a:rPr sz="800" b="1" spc="-5" dirty="0">
                <a:solidFill>
                  <a:srgbClr val="006699"/>
                </a:solidFill>
                <a:latin typeface="Calibri"/>
                <a:cs typeface="Calibri"/>
              </a:rPr>
              <a:t>puedes:</a:t>
            </a:r>
            <a:endParaRPr sz="800">
              <a:latin typeface="Calibri"/>
              <a:cs typeface="Calibri"/>
            </a:endParaRPr>
          </a:p>
          <a:p>
            <a:pPr marL="12700" marR="5080" algn="just">
              <a:lnSpc>
                <a:spcPts val="1080"/>
              </a:lnSpc>
              <a:spcBef>
                <a:spcPts val="35"/>
              </a:spcBef>
            </a:pPr>
            <a:r>
              <a:rPr sz="800" dirty="0">
                <a:latin typeface="Calibri"/>
                <a:cs typeface="Calibri"/>
              </a:rPr>
              <a:t>Promover </a:t>
            </a:r>
            <a:r>
              <a:rPr sz="800" spc="-5" dirty="0">
                <a:latin typeface="Calibri"/>
                <a:cs typeface="Calibri"/>
              </a:rPr>
              <a:t>que </a:t>
            </a:r>
            <a:r>
              <a:rPr sz="800" dirty="0">
                <a:latin typeface="Calibri"/>
                <a:cs typeface="Calibri"/>
              </a:rPr>
              <a:t>se </a:t>
            </a:r>
            <a:r>
              <a:rPr sz="800" spc="-5" dirty="0">
                <a:latin typeface="Calibri"/>
                <a:cs typeface="Calibri"/>
              </a:rPr>
              <a:t>proporcione </a:t>
            </a:r>
            <a:r>
              <a:rPr sz="800" dirty="0">
                <a:latin typeface="Calibri"/>
                <a:cs typeface="Calibri"/>
              </a:rPr>
              <a:t>a </a:t>
            </a:r>
            <a:r>
              <a:rPr sz="800" spc="5" dirty="0">
                <a:latin typeface="Calibri"/>
                <a:cs typeface="Calibri"/>
              </a:rPr>
              <a:t>la </a:t>
            </a:r>
            <a:r>
              <a:rPr sz="800" spc="-5" dirty="0">
                <a:latin typeface="Calibri"/>
                <a:cs typeface="Calibri"/>
              </a:rPr>
              <a:t>población  información completa, oportuna, confiable </a:t>
            </a:r>
            <a:r>
              <a:rPr sz="800" dirty="0">
                <a:latin typeface="Calibri"/>
                <a:cs typeface="Calibri"/>
              </a:rPr>
              <a:t>y  </a:t>
            </a:r>
            <a:r>
              <a:rPr sz="800" spc="-5" dirty="0">
                <a:latin typeface="Calibri"/>
                <a:cs typeface="Calibri"/>
              </a:rPr>
              <a:t>accesible respecto </a:t>
            </a:r>
            <a:r>
              <a:rPr sz="800" dirty="0">
                <a:latin typeface="Calibri"/>
                <a:cs typeface="Calibri"/>
              </a:rPr>
              <a:t>a </a:t>
            </a:r>
            <a:r>
              <a:rPr sz="800" spc="-5" dirty="0">
                <a:latin typeface="Calibri"/>
                <a:cs typeface="Calibri"/>
              </a:rPr>
              <a:t>los programas, acciones </a:t>
            </a:r>
            <a:r>
              <a:rPr sz="800" dirty="0">
                <a:latin typeface="Calibri"/>
                <a:cs typeface="Calibri"/>
              </a:rPr>
              <a:t>y  </a:t>
            </a:r>
            <a:r>
              <a:rPr sz="800" spc="-5" dirty="0">
                <a:latin typeface="Calibri"/>
                <a:cs typeface="Calibri"/>
              </a:rPr>
              <a:t>servicios, </a:t>
            </a:r>
            <a:r>
              <a:rPr sz="800" dirty="0">
                <a:latin typeface="Calibri"/>
                <a:cs typeface="Calibri"/>
              </a:rPr>
              <a:t>sus </a:t>
            </a:r>
            <a:r>
              <a:rPr sz="800" spc="-5" dirty="0">
                <a:latin typeface="Calibri"/>
                <a:cs typeface="Calibri"/>
              </a:rPr>
              <a:t>objetivos, normas </a:t>
            </a:r>
            <a:r>
              <a:rPr sz="800" dirty="0">
                <a:latin typeface="Calibri"/>
                <a:cs typeface="Calibri"/>
              </a:rPr>
              <a:t>y </a:t>
            </a:r>
            <a:r>
              <a:rPr sz="800" spc="-5" dirty="0">
                <a:latin typeface="Calibri"/>
                <a:cs typeface="Calibri"/>
              </a:rPr>
              <a:t>procedimientos</a:t>
            </a:r>
            <a:r>
              <a:rPr sz="800" spc="160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de</a:t>
            </a:r>
            <a:endParaRPr sz="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sz="800" spc="-5" dirty="0">
                <a:latin typeface="Calibri"/>
                <a:cs typeface="Calibri"/>
              </a:rPr>
              <a:t>operación.</a:t>
            </a:r>
            <a:endParaRPr sz="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800" spc="-5" dirty="0">
                <a:latin typeface="Calibri"/>
                <a:cs typeface="Calibri"/>
              </a:rPr>
              <a:t>Algunos de </a:t>
            </a:r>
            <a:r>
              <a:rPr sz="800" dirty="0">
                <a:latin typeface="Calibri"/>
                <a:cs typeface="Calibri"/>
              </a:rPr>
              <a:t>sus </a:t>
            </a:r>
            <a:r>
              <a:rPr sz="800" spc="-5" dirty="0">
                <a:latin typeface="Calibri"/>
                <a:cs typeface="Calibri"/>
              </a:rPr>
              <a:t>objetivos</a:t>
            </a:r>
            <a:r>
              <a:rPr sz="800" spc="10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son: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983735" y="1804035"/>
            <a:ext cx="2209165" cy="26193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wrap="square" lIns="0" tIns="12700" rIns="0" bIns="0" rtlCol="0">
            <a:spAutoFit/>
          </a:bodyPr>
          <a:lstStyle/>
          <a:p>
            <a:pPr marL="373380" marR="5715" indent="-361315">
              <a:lnSpc>
                <a:spcPct val="112200"/>
              </a:lnSpc>
              <a:spcBef>
                <a:spcPts val="100"/>
              </a:spcBef>
              <a:tabLst>
                <a:tab pos="654685" algn="l"/>
                <a:tab pos="1278890" algn="l"/>
                <a:tab pos="2089150" algn="l"/>
              </a:tabLst>
            </a:pPr>
            <a:r>
              <a:rPr sz="800" b="1" spc="-5" dirty="0">
                <a:solidFill>
                  <a:srgbClr val="006699"/>
                </a:solidFill>
                <a:latin typeface="Calibri"/>
                <a:cs typeface="Calibri"/>
              </a:rPr>
              <a:t>Promover </a:t>
            </a:r>
            <a:r>
              <a:rPr sz="800" b="1" dirty="0">
                <a:solidFill>
                  <a:srgbClr val="006699"/>
                </a:solidFill>
                <a:latin typeface="Calibri"/>
                <a:cs typeface="Calibri"/>
              </a:rPr>
              <a:t>la </a:t>
            </a:r>
            <a:r>
              <a:rPr sz="800" b="1" spc="-5" dirty="0">
                <a:solidFill>
                  <a:srgbClr val="006699"/>
                </a:solidFill>
                <a:latin typeface="Calibri"/>
                <a:cs typeface="Calibri"/>
              </a:rPr>
              <a:t>participación activa </a:t>
            </a:r>
            <a:r>
              <a:rPr sz="800" b="1" spc="-10" dirty="0">
                <a:solidFill>
                  <a:srgbClr val="006699"/>
                </a:solidFill>
                <a:latin typeface="Calibri"/>
                <a:cs typeface="Calibri"/>
              </a:rPr>
              <a:t>de </a:t>
            </a:r>
            <a:r>
              <a:rPr sz="800" b="1" dirty="0">
                <a:solidFill>
                  <a:srgbClr val="006699"/>
                </a:solidFill>
                <a:latin typeface="Calibri"/>
                <a:cs typeface="Calibri"/>
              </a:rPr>
              <a:t>la </a:t>
            </a:r>
            <a:r>
              <a:rPr sz="800" b="1" spc="-5" dirty="0">
                <a:solidFill>
                  <a:srgbClr val="006699"/>
                </a:solidFill>
                <a:latin typeface="Calibri"/>
                <a:cs typeface="Calibri"/>
              </a:rPr>
              <a:t>comunidad.  </a:t>
            </a:r>
            <a:r>
              <a:rPr sz="800" dirty="0">
                <a:latin typeface="Calibri"/>
                <a:cs typeface="Calibri"/>
              </a:rPr>
              <a:t>Tu como </a:t>
            </a:r>
            <a:r>
              <a:rPr sz="800" spc="-5" dirty="0">
                <a:latin typeface="Calibri"/>
                <a:cs typeface="Calibri"/>
              </a:rPr>
              <a:t>integrante de la comunidad  universitaria puedes apoyar los procesos  de</a:t>
            </a:r>
            <a:r>
              <a:rPr sz="800" dirty="0">
                <a:latin typeface="Calibri"/>
                <a:cs typeface="Calibri"/>
              </a:rPr>
              <a:t>:	</a:t>
            </a:r>
            <a:r>
              <a:rPr sz="800" spc="-5" dirty="0">
                <a:latin typeface="Calibri"/>
                <a:cs typeface="Calibri"/>
              </a:rPr>
              <a:t>planeación</a:t>
            </a:r>
            <a:r>
              <a:rPr sz="800" dirty="0">
                <a:latin typeface="Calibri"/>
                <a:cs typeface="Calibri"/>
              </a:rPr>
              <a:t>,	e</a:t>
            </a:r>
            <a:r>
              <a:rPr sz="800" spc="5" dirty="0">
                <a:latin typeface="Calibri"/>
                <a:cs typeface="Calibri"/>
              </a:rPr>
              <a:t>s</a:t>
            </a:r>
            <a:r>
              <a:rPr sz="800" spc="-10" dirty="0">
                <a:latin typeface="Calibri"/>
                <a:cs typeface="Calibri"/>
              </a:rPr>
              <a:t>t</a:t>
            </a:r>
            <a:r>
              <a:rPr sz="800" spc="-5" dirty="0">
                <a:latin typeface="Calibri"/>
                <a:cs typeface="Calibri"/>
              </a:rPr>
              <a:t>abl</a:t>
            </a:r>
            <a:r>
              <a:rPr sz="800" dirty="0">
                <a:latin typeface="Calibri"/>
                <a:cs typeface="Calibri"/>
              </a:rPr>
              <a:t>ec</a:t>
            </a:r>
            <a:r>
              <a:rPr sz="800" spc="-5" dirty="0">
                <a:latin typeface="Calibri"/>
                <a:cs typeface="Calibri"/>
              </a:rPr>
              <a:t>i</a:t>
            </a:r>
            <a:r>
              <a:rPr sz="800" dirty="0">
                <a:latin typeface="Calibri"/>
                <a:cs typeface="Calibri"/>
              </a:rPr>
              <a:t>m</a:t>
            </a:r>
            <a:r>
              <a:rPr sz="800" spc="-5" dirty="0">
                <a:latin typeface="Calibri"/>
                <a:cs typeface="Calibri"/>
              </a:rPr>
              <a:t>i</a:t>
            </a:r>
            <a:r>
              <a:rPr sz="800" dirty="0">
                <a:latin typeface="Calibri"/>
                <a:cs typeface="Calibri"/>
              </a:rPr>
              <a:t>en</a:t>
            </a:r>
            <a:r>
              <a:rPr sz="800" spc="-10" dirty="0">
                <a:latin typeface="Calibri"/>
                <a:cs typeface="Calibri"/>
              </a:rPr>
              <a:t>t</a:t>
            </a:r>
            <a:r>
              <a:rPr sz="800" dirty="0">
                <a:latin typeface="Calibri"/>
                <a:cs typeface="Calibri"/>
              </a:rPr>
              <a:t>o	</a:t>
            </a:r>
            <a:r>
              <a:rPr sz="800" spc="-5" dirty="0">
                <a:latin typeface="Calibri"/>
                <a:cs typeface="Calibri"/>
              </a:rPr>
              <a:t>de  prioridades, sistematización, realización,  control, vigilancia, supervisión </a:t>
            </a:r>
            <a:r>
              <a:rPr sz="800" dirty="0">
                <a:latin typeface="Calibri"/>
                <a:cs typeface="Calibri"/>
              </a:rPr>
              <a:t>y </a:t>
            </a:r>
            <a:r>
              <a:rPr sz="800" spc="-5" dirty="0">
                <a:latin typeface="Calibri"/>
                <a:cs typeface="Calibri"/>
              </a:rPr>
              <a:t>evaluación  de acciones de programas </a:t>
            </a:r>
            <a:r>
              <a:rPr sz="800" dirty="0">
                <a:latin typeface="Calibri"/>
                <a:cs typeface="Calibri"/>
              </a:rPr>
              <a:t>y</a:t>
            </a:r>
            <a:r>
              <a:rPr sz="800" spc="5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proyectos.</a:t>
            </a:r>
            <a:endParaRPr sz="800" dirty="0">
              <a:latin typeface="Calibri"/>
              <a:cs typeface="Calibri"/>
            </a:endParaRPr>
          </a:p>
          <a:p>
            <a:pPr marL="12700" marR="9525">
              <a:lnSpc>
                <a:spcPts val="1080"/>
              </a:lnSpc>
              <a:spcBef>
                <a:spcPts val="35"/>
              </a:spcBef>
            </a:pPr>
            <a:r>
              <a:rPr sz="800" b="1" spc="-5" dirty="0">
                <a:solidFill>
                  <a:srgbClr val="006699"/>
                </a:solidFill>
                <a:latin typeface="Calibri"/>
                <a:cs typeface="Calibri"/>
              </a:rPr>
              <a:t>Impulsar </a:t>
            </a:r>
            <a:r>
              <a:rPr sz="800" b="1" dirty="0">
                <a:solidFill>
                  <a:srgbClr val="006699"/>
                </a:solidFill>
                <a:latin typeface="Calibri"/>
                <a:cs typeface="Calibri"/>
              </a:rPr>
              <a:t>la </a:t>
            </a:r>
            <a:r>
              <a:rPr sz="800" b="1" spc="-5" dirty="0">
                <a:solidFill>
                  <a:srgbClr val="006699"/>
                </a:solidFill>
                <a:latin typeface="Calibri"/>
                <a:cs typeface="Calibri"/>
              </a:rPr>
              <a:t>comunicación del gobierno </a:t>
            </a:r>
            <a:r>
              <a:rPr sz="800" b="1" dirty="0">
                <a:solidFill>
                  <a:srgbClr val="006699"/>
                </a:solidFill>
                <a:latin typeface="Calibri"/>
                <a:cs typeface="Calibri"/>
              </a:rPr>
              <a:t>con los  </a:t>
            </a:r>
            <a:r>
              <a:rPr sz="800" b="1" spc="-5" dirty="0">
                <a:solidFill>
                  <a:srgbClr val="006699"/>
                </a:solidFill>
                <a:latin typeface="Calibri"/>
                <a:cs typeface="Calibri"/>
              </a:rPr>
              <a:t>ciudadanos.</a:t>
            </a:r>
            <a:endParaRPr sz="800" dirty="0">
              <a:latin typeface="Calibri"/>
              <a:cs typeface="Calibri"/>
            </a:endParaRPr>
          </a:p>
          <a:p>
            <a:pPr marL="373380" marR="5080">
              <a:lnSpc>
                <a:spcPts val="1080"/>
              </a:lnSpc>
              <a:spcBef>
                <a:spcPts val="5"/>
              </a:spcBef>
            </a:pPr>
            <a:r>
              <a:rPr sz="800" dirty="0">
                <a:latin typeface="Calibri"/>
                <a:cs typeface="Calibri"/>
              </a:rPr>
              <a:t>Para </a:t>
            </a:r>
            <a:r>
              <a:rPr sz="800" spc="-5" dirty="0">
                <a:latin typeface="Calibri"/>
                <a:cs typeface="Calibri"/>
              </a:rPr>
              <a:t>que </a:t>
            </a:r>
            <a:r>
              <a:rPr sz="800" dirty="0">
                <a:latin typeface="Calibri"/>
                <a:cs typeface="Calibri"/>
              </a:rPr>
              <a:t>el </a:t>
            </a:r>
            <a:r>
              <a:rPr sz="800" spc="-5" dirty="0">
                <a:latin typeface="Calibri"/>
                <a:cs typeface="Calibri"/>
              </a:rPr>
              <a:t>gobierno </a:t>
            </a:r>
            <a:r>
              <a:rPr sz="800" dirty="0">
                <a:latin typeface="Calibri"/>
                <a:cs typeface="Calibri"/>
              </a:rPr>
              <a:t>escuche </a:t>
            </a:r>
            <a:r>
              <a:rPr sz="800" spc="-5" dirty="0">
                <a:latin typeface="Calibri"/>
                <a:cs typeface="Calibri"/>
              </a:rPr>
              <a:t>las  propuestas realizadas por la</a:t>
            </a:r>
            <a:r>
              <a:rPr sz="800" spc="10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comunidad</a:t>
            </a:r>
            <a:endParaRPr sz="800" dirty="0">
              <a:latin typeface="Calibri"/>
              <a:cs typeface="Calibri"/>
            </a:endParaRPr>
          </a:p>
          <a:p>
            <a:pPr marL="373380">
              <a:lnSpc>
                <a:spcPct val="100000"/>
              </a:lnSpc>
              <a:spcBef>
                <a:spcPts val="40"/>
              </a:spcBef>
            </a:pPr>
            <a:r>
              <a:rPr sz="800" spc="-5" dirty="0">
                <a:latin typeface="Calibri"/>
                <a:cs typeface="Calibri"/>
              </a:rPr>
              <a:t>universitaria.</a:t>
            </a:r>
            <a:endParaRPr sz="800" dirty="0">
              <a:latin typeface="Calibri"/>
              <a:cs typeface="Calibri"/>
            </a:endParaRPr>
          </a:p>
          <a:p>
            <a:pPr marL="12700" marR="7620">
              <a:lnSpc>
                <a:spcPct val="112500"/>
              </a:lnSpc>
              <a:spcBef>
                <a:spcPts val="5"/>
              </a:spcBef>
            </a:pPr>
            <a:r>
              <a:rPr sz="800" b="1" spc="-5" dirty="0">
                <a:solidFill>
                  <a:srgbClr val="006699"/>
                </a:solidFill>
                <a:latin typeface="Calibri"/>
                <a:cs typeface="Calibri"/>
              </a:rPr>
              <a:t>Incorporar </a:t>
            </a:r>
            <a:r>
              <a:rPr sz="800" b="1" dirty="0">
                <a:solidFill>
                  <a:srgbClr val="006699"/>
                </a:solidFill>
                <a:latin typeface="Calibri"/>
                <a:cs typeface="Calibri"/>
              </a:rPr>
              <a:t>a la </a:t>
            </a:r>
            <a:r>
              <a:rPr sz="800" b="1" spc="-5" dirty="0">
                <a:solidFill>
                  <a:srgbClr val="006699"/>
                </a:solidFill>
                <a:latin typeface="Calibri"/>
                <a:cs typeface="Calibri"/>
              </a:rPr>
              <a:t>ciudadanía en el </a:t>
            </a:r>
            <a:r>
              <a:rPr sz="800" b="1" dirty="0">
                <a:solidFill>
                  <a:srgbClr val="006699"/>
                </a:solidFill>
                <a:latin typeface="Calibri"/>
                <a:cs typeface="Calibri"/>
              </a:rPr>
              <a:t>combate a la  </a:t>
            </a:r>
            <a:r>
              <a:rPr sz="800" b="1" spc="-5" dirty="0">
                <a:solidFill>
                  <a:srgbClr val="006699"/>
                </a:solidFill>
                <a:latin typeface="Calibri"/>
                <a:cs typeface="Calibri"/>
              </a:rPr>
              <a:t>corrupción.</a:t>
            </a:r>
            <a:endParaRPr sz="800" dirty="0">
              <a:latin typeface="Calibri"/>
              <a:cs typeface="Calibri"/>
            </a:endParaRPr>
          </a:p>
          <a:p>
            <a:pPr marL="373380" marR="6350">
              <a:lnSpc>
                <a:spcPts val="1080"/>
              </a:lnSpc>
              <a:spcBef>
                <a:spcPts val="35"/>
              </a:spcBef>
            </a:pPr>
            <a:r>
              <a:rPr sz="800" dirty="0">
                <a:latin typeface="Calibri"/>
                <a:cs typeface="Calibri"/>
              </a:rPr>
              <a:t>Tu </a:t>
            </a:r>
            <a:r>
              <a:rPr sz="800" spc="-5" dirty="0">
                <a:latin typeface="Calibri"/>
                <a:cs typeface="Calibri"/>
              </a:rPr>
              <a:t>participación </a:t>
            </a:r>
            <a:r>
              <a:rPr sz="800" dirty="0">
                <a:latin typeface="Calibri"/>
                <a:cs typeface="Calibri"/>
              </a:rPr>
              <a:t>es </a:t>
            </a:r>
            <a:r>
              <a:rPr sz="800" spc="-5" dirty="0">
                <a:latin typeface="Calibri"/>
                <a:cs typeface="Calibri"/>
              </a:rPr>
              <a:t>fundamental para  contribuir     </a:t>
            </a:r>
            <a:r>
              <a:rPr sz="800" dirty="0">
                <a:latin typeface="Calibri"/>
                <a:cs typeface="Calibri"/>
              </a:rPr>
              <a:t>a     </a:t>
            </a:r>
            <a:r>
              <a:rPr sz="800" spc="5" dirty="0">
                <a:latin typeface="Calibri"/>
                <a:cs typeface="Calibri"/>
              </a:rPr>
              <a:t>la     </a:t>
            </a:r>
            <a:r>
              <a:rPr sz="800" spc="-5" dirty="0">
                <a:latin typeface="Calibri"/>
                <a:cs typeface="Calibri"/>
              </a:rPr>
              <a:t>disminución     de   </a:t>
            </a:r>
            <a:r>
              <a:rPr sz="800" spc="130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los</a:t>
            </a:r>
            <a:endParaRPr sz="800" dirty="0">
              <a:latin typeface="Calibri"/>
              <a:cs typeface="Calibri"/>
            </a:endParaRPr>
          </a:p>
          <a:p>
            <a:pPr marL="373380" marR="5080">
              <a:lnSpc>
                <a:spcPts val="1060"/>
              </a:lnSpc>
              <a:spcBef>
                <a:spcPts val="15"/>
              </a:spcBef>
            </a:pPr>
            <a:r>
              <a:rPr sz="800" spc="-5" dirty="0">
                <a:latin typeface="Calibri"/>
                <a:cs typeface="Calibri"/>
              </a:rPr>
              <a:t>problemas de corrupción </a:t>
            </a:r>
            <a:r>
              <a:rPr sz="800" dirty="0">
                <a:latin typeface="Calibri"/>
                <a:cs typeface="Calibri"/>
              </a:rPr>
              <a:t>y </a:t>
            </a:r>
            <a:r>
              <a:rPr sz="800" spc="-5" dirty="0">
                <a:latin typeface="Calibri"/>
                <a:cs typeface="Calibri"/>
              </a:rPr>
              <a:t>fomentar los  principios   de   transparencia,   rendición</a:t>
            </a:r>
            <a:r>
              <a:rPr sz="800" spc="35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de</a:t>
            </a:r>
            <a:endParaRPr sz="800" dirty="0">
              <a:latin typeface="Calibri"/>
              <a:cs typeface="Calibri"/>
            </a:endParaRPr>
          </a:p>
          <a:p>
            <a:pPr marL="373380">
              <a:lnSpc>
                <a:spcPct val="100000"/>
              </a:lnSpc>
              <a:spcBef>
                <a:spcPts val="70"/>
              </a:spcBef>
            </a:pPr>
            <a:r>
              <a:rPr sz="800" spc="-5" dirty="0">
                <a:latin typeface="Calibri"/>
                <a:cs typeface="Calibri"/>
              </a:rPr>
              <a:t>cuentas.</a:t>
            </a:r>
            <a:endParaRPr sz="800" dirty="0">
              <a:latin typeface="Calibri"/>
              <a:cs typeface="Calibri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457200" y="457200"/>
            <a:ext cx="2514600" cy="6858253"/>
            <a:chOff x="457200" y="457200"/>
            <a:chExt cx="2514600" cy="6858253"/>
          </a:xfrm>
        </p:grpSpPr>
        <p:sp>
          <p:nvSpPr>
            <p:cNvPr id="20" name="object 20"/>
            <p:cNvSpPr/>
            <p:nvPr/>
          </p:nvSpPr>
          <p:spPr>
            <a:xfrm>
              <a:off x="457200" y="7040880"/>
              <a:ext cx="2514600" cy="55244"/>
            </a:xfrm>
            <a:custGeom>
              <a:avLst/>
              <a:gdLst/>
              <a:ahLst/>
              <a:cxnLst/>
              <a:rect l="l" t="t" r="r" b="b"/>
              <a:pathLst>
                <a:path w="2514600" h="55245">
                  <a:moveTo>
                    <a:pt x="0" y="54864"/>
                  </a:moveTo>
                  <a:lnTo>
                    <a:pt x="2514600" y="54864"/>
                  </a:lnTo>
                  <a:lnTo>
                    <a:pt x="2514600" y="0"/>
                  </a:lnTo>
                  <a:lnTo>
                    <a:pt x="0" y="0"/>
                  </a:lnTo>
                  <a:lnTo>
                    <a:pt x="0" y="54864"/>
                  </a:lnTo>
                  <a:close/>
                </a:path>
              </a:pathLst>
            </a:custGeom>
            <a:solidFill>
              <a:srgbClr val="99C2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57200" y="7095743"/>
              <a:ext cx="2514600" cy="219710"/>
            </a:xfrm>
            <a:custGeom>
              <a:avLst/>
              <a:gdLst/>
              <a:ahLst/>
              <a:cxnLst/>
              <a:rect l="l" t="t" r="r" b="b"/>
              <a:pathLst>
                <a:path w="2514600" h="219709">
                  <a:moveTo>
                    <a:pt x="2514600" y="0"/>
                  </a:moveTo>
                  <a:lnTo>
                    <a:pt x="0" y="0"/>
                  </a:lnTo>
                  <a:lnTo>
                    <a:pt x="0" y="219455"/>
                  </a:lnTo>
                  <a:lnTo>
                    <a:pt x="2514600" y="219455"/>
                  </a:lnTo>
                  <a:lnTo>
                    <a:pt x="2514600" y="0"/>
                  </a:lnTo>
                  <a:close/>
                </a:path>
              </a:pathLst>
            </a:custGeom>
            <a:solidFill>
              <a:srgbClr val="0020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57200" y="457200"/>
              <a:ext cx="2514600" cy="182880"/>
            </a:xfrm>
            <a:custGeom>
              <a:avLst/>
              <a:gdLst/>
              <a:ahLst/>
              <a:cxnLst/>
              <a:rect l="l" t="t" r="r" b="b"/>
              <a:pathLst>
                <a:path w="2514600" h="182879">
                  <a:moveTo>
                    <a:pt x="2514600" y="0"/>
                  </a:moveTo>
                  <a:lnTo>
                    <a:pt x="0" y="0"/>
                  </a:lnTo>
                  <a:lnTo>
                    <a:pt x="0" y="182879"/>
                  </a:lnTo>
                  <a:lnTo>
                    <a:pt x="2514600" y="182879"/>
                  </a:lnTo>
                  <a:lnTo>
                    <a:pt x="2514600" y="0"/>
                  </a:lnTo>
                  <a:close/>
                </a:path>
              </a:pathLst>
            </a:custGeom>
            <a:solidFill>
              <a:srgbClr val="E6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7200" y="6506565"/>
              <a:ext cx="763041" cy="52166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096261" y="1613712"/>
              <a:ext cx="690118" cy="621106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/>
          <p:nvPr/>
        </p:nvSpPr>
        <p:spPr>
          <a:xfrm>
            <a:off x="3714750" y="7095743"/>
            <a:ext cx="5886450" cy="219710"/>
          </a:xfrm>
          <a:custGeom>
            <a:avLst/>
            <a:gdLst/>
            <a:ahLst/>
            <a:cxnLst/>
            <a:rect l="l" t="t" r="r" b="b"/>
            <a:pathLst>
              <a:path w="5886450" h="219709">
                <a:moveTo>
                  <a:pt x="5886450" y="0"/>
                </a:moveTo>
                <a:lnTo>
                  <a:pt x="0" y="0"/>
                </a:lnTo>
                <a:lnTo>
                  <a:pt x="0" y="219455"/>
                </a:lnTo>
                <a:lnTo>
                  <a:pt x="5886450" y="219455"/>
                </a:lnTo>
                <a:lnTo>
                  <a:pt x="5886450" y="0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315327" y="4195317"/>
            <a:ext cx="1898269" cy="14909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213092" y="4400169"/>
            <a:ext cx="2097024" cy="12458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355078" y="4603369"/>
            <a:ext cx="1807718" cy="14998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858895" y="6519214"/>
            <a:ext cx="724395" cy="5216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175245" y="6527050"/>
            <a:ext cx="694029" cy="5216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4" name="object 34"/>
          <p:cNvGraphicFramePr>
            <a:graphicFrameLocks noGrp="1"/>
          </p:cNvGraphicFramePr>
          <p:nvPr/>
        </p:nvGraphicFramePr>
        <p:xfrm>
          <a:off x="4173689" y="4609116"/>
          <a:ext cx="1811654" cy="4148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1860"/>
                <a:gridCol w="899794"/>
              </a:tblGrid>
              <a:tr h="216899">
                <a:tc gridSpan="2"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600" b="1" spc="-6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¿Quienes </a:t>
                      </a:r>
                      <a:r>
                        <a:rPr sz="600" b="1" spc="-6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promueven </a:t>
                      </a:r>
                      <a:r>
                        <a:rPr sz="600" b="1" spc="-4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la </a:t>
                      </a:r>
                      <a:r>
                        <a:rPr sz="600" b="1" spc="-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Contraloría </a:t>
                      </a:r>
                      <a:r>
                        <a:rPr sz="60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Social </a:t>
                      </a:r>
                      <a:r>
                        <a:rPr sz="600" b="1" spc="-6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en </a:t>
                      </a:r>
                      <a:r>
                        <a:rPr sz="60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las</a:t>
                      </a:r>
                      <a:r>
                        <a:rPr sz="600" b="1" spc="-7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600" b="1" spc="-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Universidades</a:t>
                      </a:r>
                      <a:endParaRPr sz="6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60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(Instancias</a:t>
                      </a:r>
                      <a:r>
                        <a:rPr sz="600" b="1" spc="-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600" b="1" spc="-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Ejecutoras)?</a:t>
                      </a:r>
                      <a:endParaRPr sz="6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9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9796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550" b="1" spc="-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Servidores Públicos </a:t>
                      </a:r>
                      <a:r>
                        <a:rPr sz="550" b="1" spc="-6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 </a:t>
                      </a:r>
                      <a:r>
                        <a:rPr sz="550" b="1" spc="-4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las</a:t>
                      </a:r>
                      <a:r>
                        <a:rPr sz="550" b="1" spc="-8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Instancias</a:t>
                      </a:r>
                      <a:endParaRPr sz="55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550" b="1" spc="-6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Normativas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550" b="1" spc="-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Servidores Públicos </a:t>
                      </a:r>
                      <a:r>
                        <a:rPr sz="550" b="1" spc="-6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 </a:t>
                      </a:r>
                      <a:r>
                        <a:rPr sz="550" b="1" spc="-4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las</a:t>
                      </a:r>
                      <a:r>
                        <a:rPr sz="550" b="1" spc="-8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Instancias</a:t>
                      </a:r>
                      <a:endParaRPr sz="55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550" b="1" spc="-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Ejecutoras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5" name="object 35"/>
          <p:cNvGraphicFramePr>
            <a:graphicFrameLocks noGrp="1"/>
          </p:cNvGraphicFramePr>
          <p:nvPr/>
        </p:nvGraphicFramePr>
        <p:xfrm>
          <a:off x="4173689" y="5235178"/>
          <a:ext cx="1812924" cy="5118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3130"/>
                <a:gridCol w="899794"/>
              </a:tblGrid>
              <a:tr h="216899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600" b="1" spc="-6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¿Quiénes </a:t>
                      </a:r>
                      <a:r>
                        <a:rPr sz="600" b="1" spc="-6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promueven </a:t>
                      </a:r>
                      <a:r>
                        <a:rPr sz="600" b="1" spc="-4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la </a:t>
                      </a:r>
                      <a:r>
                        <a:rPr sz="600" b="1" spc="-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Contraloría </a:t>
                      </a:r>
                      <a:r>
                        <a:rPr sz="60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Social exterior </a:t>
                      </a:r>
                      <a:r>
                        <a:rPr sz="600" b="1" spc="-6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 </a:t>
                      </a:r>
                      <a:r>
                        <a:rPr sz="60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las</a:t>
                      </a:r>
                      <a:r>
                        <a:rPr sz="6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600" b="1" spc="-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Instancias</a:t>
                      </a:r>
                      <a:endParaRPr sz="6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600" b="1" spc="-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Ejecutoras?</a:t>
                      </a:r>
                      <a:endParaRPr sz="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9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94975">
                <a:tc>
                  <a:txBody>
                    <a:bodyPr/>
                    <a:lstStyle/>
                    <a:p>
                      <a:pPr marL="1587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550" b="1" spc="-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Servidores  Públicos </a:t>
                      </a:r>
                      <a:r>
                        <a:rPr sz="550" b="1" spc="-6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 </a:t>
                      </a:r>
                      <a:r>
                        <a:rPr sz="550" b="1" spc="-4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las</a:t>
                      </a:r>
                      <a:endParaRPr sz="550">
                        <a:latin typeface="Calibri"/>
                        <a:cs typeface="Calibri"/>
                      </a:endParaRPr>
                    </a:p>
                    <a:p>
                      <a:pPr marL="17653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550" b="1" spc="-6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Dependencias </a:t>
                      </a:r>
                      <a:r>
                        <a:rPr sz="550" b="1" spc="-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Federales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550" b="1" spc="-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Servidores Públicos </a:t>
                      </a:r>
                      <a:r>
                        <a:rPr sz="550" b="1" spc="-6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sz="55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b="1" spc="-4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la</a:t>
                      </a:r>
                      <a:endParaRPr sz="550">
                        <a:latin typeface="Calibri"/>
                        <a:cs typeface="Calibri"/>
                      </a:endParaRPr>
                    </a:p>
                    <a:p>
                      <a:pPr marL="66675" marR="59055" algn="ctr">
                        <a:lnSpc>
                          <a:spcPct val="115799"/>
                        </a:lnSpc>
                        <a:spcBef>
                          <a:spcPts val="10"/>
                        </a:spcBef>
                      </a:pPr>
                      <a:r>
                        <a:rPr sz="550" b="1" spc="-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Representación </a:t>
                      </a:r>
                      <a:r>
                        <a:rPr sz="55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Federal, Estatal </a:t>
                      </a:r>
                      <a:r>
                        <a:rPr sz="550" b="1" spc="-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y  Municipal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object 36"/>
          <p:cNvGraphicFramePr>
            <a:graphicFrameLocks noGrp="1"/>
          </p:cNvGraphicFramePr>
          <p:nvPr/>
        </p:nvGraphicFramePr>
        <p:xfrm>
          <a:off x="4173689" y="5952248"/>
          <a:ext cx="1812924" cy="4064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3130"/>
                <a:gridCol w="899794"/>
              </a:tblGrid>
              <a:tr h="111448">
                <a:tc gridSpan="2">
                  <a:txBody>
                    <a:bodyPr/>
                    <a:lstStyle/>
                    <a:p>
                      <a:pPr marL="40576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600" b="1" spc="-6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¿Quiénes </a:t>
                      </a:r>
                      <a:r>
                        <a:rPr sz="600" b="1" spc="-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realizan </a:t>
                      </a:r>
                      <a:r>
                        <a:rPr sz="600" b="1" spc="-4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la </a:t>
                      </a:r>
                      <a:r>
                        <a:rPr sz="600" b="1" spc="-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Contraloría</a:t>
                      </a:r>
                      <a:r>
                        <a:rPr sz="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600" b="1" spc="-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Social?</a:t>
                      </a:r>
                      <a:endParaRPr sz="6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99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94968">
                <a:tc>
                  <a:txBody>
                    <a:bodyPr/>
                    <a:lstStyle/>
                    <a:p>
                      <a:pPr marL="1174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550" b="1" spc="-6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Comités de </a:t>
                      </a:r>
                      <a:r>
                        <a:rPr sz="55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Contraloría Social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1841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55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Beneficiarios</a:t>
                      </a:r>
                      <a:r>
                        <a:rPr sz="550" b="1" spc="-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55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(personal</a:t>
                      </a:r>
                      <a:endParaRPr sz="550">
                        <a:latin typeface="Calibri"/>
                        <a:cs typeface="Calibri"/>
                      </a:endParaRPr>
                    </a:p>
                    <a:p>
                      <a:pPr marL="340995" marR="135890" indent="-199390">
                        <a:lnSpc>
                          <a:spcPct val="115500"/>
                        </a:lnSpc>
                      </a:pPr>
                      <a:r>
                        <a:rPr sz="55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administrativo, </a:t>
                      </a:r>
                      <a:r>
                        <a:rPr sz="550" b="1" spc="-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docentes y  alumnos)</a:t>
                      </a:r>
                      <a:endParaRPr sz="55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pSp>
        <p:nvGrpSpPr>
          <p:cNvPr id="37" name="object 37"/>
          <p:cNvGrpSpPr/>
          <p:nvPr/>
        </p:nvGrpSpPr>
        <p:grpSpPr>
          <a:xfrm>
            <a:off x="5014624" y="5037076"/>
            <a:ext cx="224692" cy="896880"/>
            <a:chOff x="5014624" y="5037076"/>
            <a:chExt cx="224692" cy="896880"/>
          </a:xfrm>
        </p:grpSpPr>
        <p:sp>
          <p:nvSpPr>
            <p:cNvPr id="38" name="object 38"/>
            <p:cNvSpPr/>
            <p:nvPr/>
          </p:nvSpPr>
          <p:spPr>
            <a:xfrm>
              <a:off x="5014624" y="5037076"/>
              <a:ext cx="223580" cy="180171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015736" y="5753785"/>
              <a:ext cx="223580" cy="180171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/>
          <p:nvPr/>
        </p:nvSpPr>
        <p:spPr>
          <a:xfrm>
            <a:off x="7271384" y="4829683"/>
            <a:ext cx="2036572" cy="156209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990585" y="914336"/>
            <a:ext cx="1265504" cy="1091247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3" name="Imagen 4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989" y="6439404"/>
            <a:ext cx="930695" cy="543179"/>
          </a:xfrm>
          <a:prstGeom prst="rect">
            <a:avLst/>
          </a:prstGeom>
        </p:spPr>
      </p:pic>
      <p:pic>
        <p:nvPicPr>
          <p:cNvPr id="44" name="Imagen 4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6739" y="6440957"/>
            <a:ext cx="930695" cy="566805"/>
          </a:xfrm>
          <a:prstGeom prst="rect">
            <a:avLst/>
          </a:prstGeom>
        </p:spPr>
      </p:pic>
      <p:pic>
        <p:nvPicPr>
          <p:cNvPr id="45" name="Imagen 44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0104" y="6442557"/>
            <a:ext cx="930695" cy="60615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618</Words>
  <Application>Microsoft Office PowerPoint</Application>
  <PresentationFormat>Personalizado</PresentationFormat>
  <Paragraphs>111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Arial Rounded MT Bold</vt:lpstr>
      <vt:lpstr>Calibri</vt:lpstr>
      <vt:lpstr>Copperplate Gothic Bold</vt:lpstr>
      <vt:lpstr>Symbol</vt:lpstr>
      <vt:lpstr>Times New Roman</vt:lpstr>
      <vt:lpstr>Office Theme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TANIA LIZBETH GONZALEZ ROJAS</dc:creator>
  <cp:lastModifiedBy>Jazmín M</cp:lastModifiedBy>
  <cp:revision>14</cp:revision>
  <dcterms:created xsi:type="dcterms:W3CDTF">2020-11-10T18:01:03Z</dcterms:created>
  <dcterms:modified xsi:type="dcterms:W3CDTF">2020-12-01T16:39:44Z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2020-09-24T00:00:00Z</vt:filetime>
  </property>
  <property fmtid="{D5CDD505-2E9C-101B-9397-08002B2CF9AE}" pid="3" name="Creator">
    <vt:lpwstr>Microsoft® Publisher para Office 365</vt:lpwstr>
  </property>
  <property fmtid="{D5CDD505-2E9C-101B-9397-08002B2CF9AE}" pid="4" name="LastSaved">
    <vt:filetime>2020-11-10T00:00:00Z</vt:filetime>
  </property>
</Properties>
</file>