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058400" cy="7772400"/>
  <p:notesSz cx="10058400" cy="77724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82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rancisco.yanez@upslp.edu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jpg"/><Relationship Id="rId7" Type="http://schemas.openxmlformats.org/officeDocument/2006/relationships/image" Target="../media/image9.png"/><Relationship Id="rId12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jpg"/><Relationship Id="rId5" Type="http://schemas.openxmlformats.org/officeDocument/2006/relationships/image" Target="../media/image7.png"/><Relationship Id="rId10" Type="http://schemas.openxmlformats.org/officeDocument/2006/relationships/image" Target="../media/image12.jpg"/><Relationship Id="rId4" Type="http://schemas.openxmlformats.org/officeDocument/2006/relationships/image" Target="../media/image1.jpg"/><Relationship Id="rId9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4906"/>
            <a:ext cx="2286000" cy="6827520"/>
          </a:xfrm>
          <a:custGeom>
            <a:avLst/>
            <a:gdLst/>
            <a:ahLst/>
            <a:cxnLst/>
            <a:rect l="l" t="t" r="r" b="b"/>
            <a:pathLst>
              <a:path w="2286000" h="6827520">
                <a:moveTo>
                  <a:pt x="2286000" y="0"/>
                </a:moveTo>
                <a:lnTo>
                  <a:pt x="0" y="0"/>
                </a:lnTo>
                <a:lnTo>
                  <a:pt x="0" y="6827393"/>
                </a:lnTo>
                <a:lnTo>
                  <a:pt x="2286000" y="6827393"/>
                </a:lnTo>
                <a:lnTo>
                  <a:pt x="22860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040500" y="531466"/>
            <a:ext cx="2514600" cy="6742430"/>
          </a:xfrm>
          <a:custGeom>
            <a:avLst/>
            <a:gdLst/>
            <a:ahLst/>
            <a:cxnLst/>
            <a:rect l="l" t="t" r="r" b="b"/>
            <a:pathLst>
              <a:path w="2514600" h="6742430">
                <a:moveTo>
                  <a:pt x="2514600" y="0"/>
                </a:moveTo>
                <a:lnTo>
                  <a:pt x="0" y="0"/>
                </a:lnTo>
                <a:lnTo>
                  <a:pt x="0" y="6742049"/>
                </a:lnTo>
                <a:lnTo>
                  <a:pt x="2514600" y="6742049"/>
                </a:lnTo>
                <a:lnTo>
                  <a:pt x="251460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14750" y="114300"/>
            <a:ext cx="2457450" cy="6858000"/>
          </a:xfrm>
          <a:custGeom>
            <a:avLst/>
            <a:gdLst/>
            <a:ahLst/>
            <a:cxnLst/>
            <a:rect l="l" t="t" r="r" b="b"/>
            <a:pathLst>
              <a:path w="2457450" h="6858000">
                <a:moveTo>
                  <a:pt x="2457450" y="0"/>
                </a:moveTo>
                <a:lnTo>
                  <a:pt x="0" y="0"/>
                </a:lnTo>
                <a:lnTo>
                  <a:pt x="0" y="6858000"/>
                </a:lnTo>
                <a:lnTo>
                  <a:pt x="2457450" y="6858000"/>
                </a:lnTo>
                <a:lnTo>
                  <a:pt x="245745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415591" y="2370372"/>
            <a:ext cx="1937385" cy="634148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724535" marR="5080" indent="-712470">
              <a:lnSpc>
                <a:spcPts val="1510"/>
              </a:lnSpc>
              <a:spcBef>
                <a:spcPts val="245"/>
              </a:spcBef>
            </a:pPr>
            <a:r>
              <a:rPr sz="1350" b="1" spc="170" dirty="0" smtClean="0">
                <a:latin typeface="Century Gothic" panose="020B0502020202020204" pitchFamily="34" charset="0"/>
                <a:cs typeface="Georgia"/>
              </a:rPr>
              <a:t>C</a:t>
            </a:r>
            <a:r>
              <a:rPr lang="es-ES" sz="1350" b="1" cap="small" spc="55" dirty="0" smtClean="0">
                <a:latin typeface="Century Gothic" panose="020B0502020202020204" pitchFamily="34" charset="0"/>
                <a:cs typeface="Georgia"/>
              </a:rPr>
              <a:t>ONTRALORIA</a:t>
            </a:r>
            <a:r>
              <a:rPr sz="1350" b="1" spc="-10" dirty="0" smtClean="0">
                <a:latin typeface="Century Gothic" panose="020B0502020202020204" pitchFamily="34" charset="0"/>
                <a:cs typeface="Georgia"/>
              </a:rPr>
              <a:t> </a:t>
            </a:r>
            <a:r>
              <a:rPr lang="es-ES" sz="1350" b="1" spc="80" dirty="0" smtClean="0">
                <a:latin typeface="Century Gothic" panose="020B0502020202020204" pitchFamily="34" charset="0"/>
                <a:cs typeface="Georgia"/>
              </a:rPr>
              <a:t>SOCIAL</a:t>
            </a:r>
            <a:r>
              <a:rPr sz="1350" b="1" spc="10" dirty="0" smtClean="0">
                <a:latin typeface="Century Gothic" panose="020B0502020202020204" pitchFamily="34" charset="0"/>
                <a:cs typeface="Georgia"/>
              </a:rPr>
              <a:t> </a:t>
            </a:r>
            <a:endParaRPr lang="es-ES" sz="1350" b="1" spc="10" dirty="0" smtClean="0">
              <a:latin typeface="Century Gothic" panose="020B0502020202020204" pitchFamily="34" charset="0"/>
              <a:cs typeface="Georgia"/>
            </a:endParaRPr>
          </a:p>
          <a:p>
            <a:pPr marL="724535" marR="5080" indent="-712470" algn="r">
              <a:lnSpc>
                <a:spcPts val="1510"/>
              </a:lnSpc>
              <a:spcBef>
                <a:spcPts val="245"/>
              </a:spcBef>
            </a:pPr>
            <a:r>
              <a:rPr sz="1350" b="1" spc="120" dirty="0" smtClean="0">
                <a:latin typeface="Century Gothic" panose="020B0502020202020204" pitchFamily="34" charset="0"/>
                <a:cs typeface="Georgia"/>
              </a:rPr>
              <a:t>2</a:t>
            </a:r>
            <a:r>
              <a:rPr sz="1350" b="1" spc="10" dirty="0" smtClean="0">
                <a:latin typeface="Century Gothic" panose="020B0502020202020204" pitchFamily="34" charset="0"/>
                <a:cs typeface="Georgia"/>
              </a:rPr>
              <a:t>0</a:t>
            </a:r>
            <a:r>
              <a:rPr sz="1350" b="1" spc="110" dirty="0" smtClean="0">
                <a:latin typeface="Century Gothic" panose="020B0502020202020204" pitchFamily="34" charset="0"/>
                <a:cs typeface="Georgia"/>
              </a:rPr>
              <a:t>2</a:t>
            </a:r>
            <a:r>
              <a:rPr sz="1350" b="1" spc="120" dirty="0" smtClean="0">
                <a:latin typeface="Century Gothic" panose="020B0502020202020204" pitchFamily="34" charset="0"/>
                <a:cs typeface="Georgia"/>
              </a:rPr>
              <a:t>2</a:t>
            </a:r>
            <a:endParaRPr sz="1350" dirty="0">
              <a:latin typeface="Century Gothic" panose="020B0502020202020204" pitchFamily="34" charset="0"/>
              <a:cs typeface="Georgi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370381" y="2273467"/>
            <a:ext cx="1965960" cy="6350"/>
          </a:xfrm>
          <a:custGeom>
            <a:avLst/>
            <a:gdLst/>
            <a:ahLst/>
            <a:cxnLst/>
            <a:rect l="l" t="t" r="r" b="b"/>
            <a:pathLst>
              <a:path w="1965959" h="6350">
                <a:moveTo>
                  <a:pt x="1965960" y="0"/>
                </a:moveTo>
                <a:lnTo>
                  <a:pt x="0" y="0"/>
                </a:lnTo>
                <a:lnTo>
                  <a:pt x="0" y="6089"/>
                </a:lnTo>
                <a:lnTo>
                  <a:pt x="1965960" y="6089"/>
                </a:lnTo>
                <a:lnTo>
                  <a:pt x="196596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472107" y="3285695"/>
            <a:ext cx="1824355" cy="89922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 indent="2540" algn="ctr">
              <a:lnSpc>
                <a:spcPct val="92600"/>
              </a:lnSpc>
              <a:spcBef>
                <a:spcPts val="204"/>
              </a:spcBef>
            </a:pPr>
            <a:r>
              <a:rPr lang="es-ES" sz="1200" spc="8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sz="1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spc="95" dirty="0" smtClean="0">
                <a:latin typeface="Arial" panose="020B0604020202020204" pitchFamily="34" charset="0"/>
                <a:cs typeface="Arial" panose="020B0604020202020204" pitchFamily="34" charset="0"/>
              </a:rPr>
              <a:t>SERVICIOS</a:t>
            </a:r>
            <a:r>
              <a:rPr sz="1200" spc="4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spc="5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spc="4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1200" spc="35" dirty="0" smtClean="0">
                <a:latin typeface="Arial" panose="020B0604020202020204" pitchFamily="34" charset="0"/>
                <a:cs typeface="Arial" panose="020B0604020202020204" pitchFamily="34" charset="0"/>
              </a:rPr>
              <a:t>DU</a:t>
            </a:r>
            <a:r>
              <a:rPr lang="es-ES" sz="1200" cap="small" spc="80" dirty="0" smtClean="0">
                <a:latin typeface="Arial" panose="020B0604020202020204" pitchFamily="34" charset="0"/>
                <a:cs typeface="Arial" panose="020B0604020202020204" pitchFamily="34" charset="0"/>
              </a:rPr>
              <a:t>CACIÓN</a:t>
            </a:r>
            <a:r>
              <a:rPr lang="es-ES" sz="1200" spc="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spc="25" dirty="0" smtClean="0">
                <a:latin typeface="Arial" panose="020B0604020202020204" pitchFamily="34" charset="0"/>
                <a:cs typeface="Arial" panose="020B0604020202020204" pitchFamily="34" charset="0"/>
              </a:rPr>
              <a:t>SUPERIOR</a:t>
            </a:r>
            <a:r>
              <a:rPr sz="1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spc="4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2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200" spc="80" dirty="0" smtClean="0">
                <a:latin typeface="Arial" panose="020B0604020202020204" pitchFamily="34" charset="0"/>
                <a:cs typeface="Arial" panose="020B0604020202020204" pitchFamily="34" charset="0"/>
              </a:rPr>
              <a:t>POSGRADO</a:t>
            </a:r>
            <a:r>
              <a:rPr sz="1200" spc="3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00" spc="-3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300" spc="-45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300" spc="95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300" spc="60" dirty="0">
                <a:latin typeface="Arial" panose="020B0604020202020204" pitchFamily="34" charset="0"/>
                <a:cs typeface="Arial" panose="020B0604020202020204" pitchFamily="34" charset="0"/>
              </a:rPr>
              <a:t>ESy</a:t>
            </a:r>
            <a:r>
              <a:rPr sz="1300" spc="8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300" spc="-15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360919" y="3252222"/>
            <a:ext cx="1965960" cy="6350"/>
          </a:xfrm>
          <a:custGeom>
            <a:avLst/>
            <a:gdLst/>
            <a:ahLst/>
            <a:cxnLst/>
            <a:rect l="l" t="t" r="r" b="b"/>
            <a:pathLst>
              <a:path w="1965959" h="6350">
                <a:moveTo>
                  <a:pt x="1965960" y="0"/>
                </a:moveTo>
                <a:lnTo>
                  <a:pt x="0" y="0"/>
                </a:lnTo>
                <a:lnTo>
                  <a:pt x="0" y="6089"/>
                </a:lnTo>
                <a:lnTo>
                  <a:pt x="1965960" y="6089"/>
                </a:lnTo>
                <a:lnTo>
                  <a:pt x="1965960" y="0"/>
                </a:lnTo>
                <a:close/>
              </a:path>
            </a:pathLst>
          </a:custGeom>
          <a:solidFill>
            <a:srgbClr val="00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5846" y="1178433"/>
            <a:ext cx="2197735" cy="5862955"/>
          </a:xfrm>
          <a:custGeom>
            <a:avLst/>
            <a:gdLst/>
            <a:ahLst/>
            <a:cxnLst/>
            <a:rect l="l" t="t" r="r" b="b"/>
            <a:pathLst>
              <a:path w="2197735" h="5862955">
                <a:moveTo>
                  <a:pt x="0" y="5862447"/>
                </a:moveTo>
                <a:lnTo>
                  <a:pt x="2197608" y="5862447"/>
                </a:lnTo>
                <a:lnTo>
                  <a:pt x="2197608" y="0"/>
                </a:lnTo>
                <a:lnTo>
                  <a:pt x="0" y="0"/>
                </a:lnTo>
                <a:lnTo>
                  <a:pt x="0" y="5862447"/>
                </a:lnTo>
                <a:close/>
              </a:path>
            </a:pathLst>
          </a:custGeom>
          <a:solidFill>
            <a:schemeClr val="accent6">
              <a:lumMod val="75000"/>
              <a:alpha val="49803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69619" y="1331722"/>
            <a:ext cx="1663700" cy="106490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wrap="square" lIns="0" tIns="12065" rIns="0" bIns="0" rtlCol="0">
            <a:spAutoFit/>
          </a:bodyPr>
          <a:lstStyle/>
          <a:p>
            <a:pPr marR="105410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Arial"/>
                <a:cs typeface="Arial"/>
              </a:rPr>
              <a:t>Atención </a:t>
            </a:r>
            <a:r>
              <a:rPr sz="1000" b="1" spc="-5" dirty="0">
                <a:latin typeface="Arial"/>
                <a:cs typeface="Arial"/>
              </a:rPr>
              <a:t>Ciudadana en </a:t>
            </a:r>
            <a:r>
              <a:rPr sz="1000" b="1" dirty="0">
                <a:latin typeface="Arial"/>
                <a:cs typeface="Arial"/>
              </a:rPr>
              <a:t>la </a:t>
            </a:r>
            <a:r>
              <a:rPr sz="1000" b="1" spc="-265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Secretaría </a:t>
            </a:r>
            <a:r>
              <a:rPr sz="1000" b="1" spc="5" dirty="0">
                <a:latin typeface="Arial"/>
                <a:cs typeface="Arial"/>
              </a:rPr>
              <a:t>de </a:t>
            </a:r>
            <a:r>
              <a:rPr sz="1000" b="1" spc="-5" dirty="0">
                <a:latin typeface="Arial"/>
                <a:cs typeface="Arial"/>
              </a:rPr>
              <a:t>la Función 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Pública: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850" dirty="0">
              <a:latin typeface="Arial"/>
              <a:cs typeface="Arial"/>
            </a:endParaRPr>
          </a:p>
          <a:p>
            <a:pPr marL="227965" marR="5080" indent="-228600" algn="just">
              <a:lnSpc>
                <a:spcPct val="101600"/>
              </a:lnSpc>
            </a:pP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1.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Denuncia</a:t>
            </a:r>
            <a:r>
              <a:rPr sz="950" b="1" spc="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Ciudadana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de</a:t>
            </a:r>
            <a:r>
              <a:rPr sz="950" b="1" spc="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la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Corrupción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(SIDEC):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https//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sidec.funcionpublica.gob.mx</a:t>
            </a:r>
            <a:endParaRPr sz="950" b="1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69619" y="2511679"/>
            <a:ext cx="1661795" cy="30149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227965" marR="5080" indent="-228600">
              <a:lnSpc>
                <a:spcPct val="101099"/>
              </a:lnSpc>
              <a:spcBef>
                <a:spcPts val="85"/>
              </a:spcBef>
              <a:tabLst>
                <a:tab pos="227965" algn="l"/>
                <a:tab pos="796290" algn="l"/>
                <a:tab pos="913130" algn="l"/>
                <a:tab pos="1524000" algn="l"/>
              </a:tabLst>
            </a:pP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.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	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Ví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a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	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c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orr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es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p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o</a:t>
            </a:r>
            <a:r>
              <a:rPr sz="950" b="1" spc="-1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n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d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n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c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ia: 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D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ir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ecc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ión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		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G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n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ral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	d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</a:t>
            </a:r>
            <a:endParaRPr sz="950" b="1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9619" y="2805811"/>
            <a:ext cx="1664970" cy="313714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wrap="square" lIns="0" tIns="9525" rIns="0" bIns="0" rtlCol="0">
            <a:spAutoFit/>
          </a:bodyPr>
          <a:lstStyle/>
          <a:p>
            <a:pPr marL="227965" marR="5080" algn="just">
              <a:lnSpc>
                <a:spcPct val="101800"/>
              </a:lnSpc>
              <a:spcBef>
                <a:spcPts val="75"/>
              </a:spcBef>
            </a:pP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Denuncias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 Investigaciones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de</a:t>
            </a:r>
            <a:r>
              <a:rPr sz="950" b="1" spc="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la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Secretaría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de</a:t>
            </a:r>
            <a:r>
              <a:rPr sz="950" b="1" spc="21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la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Función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Pública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en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Av. </a:t>
            </a:r>
            <a:r>
              <a:rPr sz="950" b="1" spc="-20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Insurgentes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Sur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No.</a:t>
            </a:r>
            <a:r>
              <a:rPr sz="950" b="1" spc="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1735,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Piso 2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Ala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Norte, Guadalupe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Inn,</a:t>
            </a:r>
            <a:r>
              <a:rPr sz="950" b="1" spc="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Álvaro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Obregón,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CP </a:t>
            </a:r>
            <a:r>
              <a:rPr sz="950" b="1" spc="-20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01020, Ciudad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de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México.</a:t>
            </a:r>
            <a:endParaRPr sz="950" b="1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00" b="1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  <a:p>
            <a:pPr marL="227965" marR="5080" indent="-228600" algn="just">
              <a:lnSpc>
                <a:spcPct val="101800"/>
              </a:lnSpc>
              <a:spcBef>
                <a:spcPts val="5"/>
              </a:spcBef>
              <a:buAutoNum type="arabicPeriod" startAt="3"/>
              <a:tabLst>
                <a:tab pos="228600" algn="l"/>
              </a:tabLst>
            </a:pP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Vía telefónica: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En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el interior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de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la República al 800 11 28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700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y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en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la</a:t>
            </a:r>
            <a:r>
              <a:rPr sz="950" b="1" spc="204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Ciudad</a:t>
            </a:r>
            <a:r>
              <a:rPr sz="950" b="1" spc="204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de </a:t>
            </a:r>
            <a:r>
              <a:rPr sz="950" b="1" spc="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México 55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2000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2000.</a:t>
            </a:r>
          </a:p>
          <a:p>
            <a:pPr>
              <a:lnSpc>
                <a:spcPct val="100000"/>
              </a:lnSpc>
              <a:spcBef>
                <a:spcPts val="55"/>
              </a:spcBef>
              <a:buFont typeface="Calibri"/>
              <a:buAutoNum type="arabicPeriod" startAt="3"/>
            </a:pPr>
            <a:endParaRPr sz="900" b="1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  <a:p>
            <a:pPr marL="227965" marR="5080" indent="-228600" algn="just">
              <a:lnSpc>
                <a:spcPct val="101800"/>
              </a:lnSpc>
              <a:buAutoNum type="arabicPeriod" startAt="3"/>
              <a:tabLst>
                <a:tab pos="228600" algn="l"/>
              </a:tabLst>
            </a:pP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Presencial: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En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el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módulo</a:t>
            </a:r>
            <a:r>
              <a:rPr sz="950" b="1" spc="2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3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de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la SFP en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Av.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Insurgentes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Sur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No.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1735, PB, Guadalupe </a:t>
            </a:r>
            <a:r>
              <a:rPr sz="950" b="1" spc="-20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Inn,</a:t>
            </a:r>
            <a:r>
              <a:rPr sz="950" b="1" spc="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Álvaro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Obregón,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CP </a:t>
            </a:r>
            <a:r>
              <a:rPr sz="950" b="1" spc="-20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01020, Ciudad </a:t>
            </a: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de</a:t>
            </a:r>
            <a:r>
              <a:rPr sz="950" b="1" spc="-1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México.</a:t>
            </a:r>
            <a:endParaRPr sz="950" b="1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  <a:p>
            <a:pPr marR="6985" algn="r">
              <a:lnSpc>
                <a:spcPct val="100000"/>
              </a:lnSpc>
              <a:tabLst>
                <a:tab pos="227965" algn="l"/>
                <a:tab pos="228600" algn="l"/>
              </a:tabLst>
            </a:pPr>
            <a:endParaRPr lang="es-ES" sz="950" b="1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  <a:p>
            <a:pPr marR="6985" algn="r">
              <a:lnSpc>
                <a:spcPct val="100000"/>
              </a:lnSpc>
              <a:tabLst>
                <a:tab pos="227965" algn="l"/>
                <a:tab pos="228600" algn="l"/>
              </a:tabLst>
            </a:pPr>
            <a:r>
              <a:rPr lang="es-ES" sz="950" b="1" spc="-5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5.    </a:t>
            </a:r>
            <a:r>
              <a:rPr sz="950" b="1" spc="-5" dirty="0" err="1" smtClean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Aplicación</a:t>
            </a:r>
            <a:r>
              <a:rPr sz="950" b="1" spc="300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(App)</a:t>
            </a:r>
            <a:r>
              <a:rPr sz="950" b="1" spc="290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 </a:t>
            </a:r>
            <a:r>
              <a:rPr sz="950" b="1" spc="-5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“Denuncia</a:t>
            </a:r>
            <a:endParaRPr sz="950" b="1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  <a:p>
            <a:pPr marR="7620" algn="r">
              <a:lnSpc>
                <a:spcPct val="100000"/>
              </a:lnSpc>
              <a:spcBef>
                <a:spcPts val="30"/>
              </a:spcBef>
              <a:tabLst>
                <a:tab pos="864869" algn="l"/>
                <a:tab pos="1334770" algn="l"/>
              </a:tabLst>
            </a:pPr>
            <a:r>
              <a:rPr sz="950" b="1" dirty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Ciudadana	</a:t>
            </a:r>
            <a:r>
              <a:rPr sz="950" b="1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de	</a:t>
            </a:r>
            <a:r>
              <a:rPr sz="950" b="1" spc="-5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la</a:t>
            </a:r>
            <a:endParaRPr sz="950" b="1" dirty="0">
              <a:solidFill>
                <a:schemeClr val="tx2">
                  <a:lumMod val="75000"/>
                </a:schemeClr>
              </a:solidFill>
              <a:latin typeface="Calibri"/>
              <a:cs typeface="Calibri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57200" y="510127"/>
            <a:ext cx="2286000" cy="6805073"/>
            <a:chOff x="457200" y="510127"/>
            <a:chExt cx="2286000" cy="6805073"/>
          </a:xfrm>
          <a:solidFill>
            <a:schemeClr val="accent1">
              <a:lumMod val="75000"/>
            </a:schemeClr>
          </a:solidFill>
        </p:grpSpPr>
        <p:sp>
          <p:nvSpPr>
            <p:cNvPr id="22" name="object 22"/>
            <p:cNvSpPr/>
            <p:nvPr/>
          </p:nvSpPr>
          <p:spPr>
            <a:xfrm>
              <a:off x="457200" y="7040880"/>
              <a:ext cx="2286000" cy="274320"/>
            </a:xfrm>
            <a:custGeom>
              <a:avLst/>
              <a:gdLst/>
              <a:ahLst/>
              <a:cxnLst/>
              <a:rect l="l" t="t" r="r" b="b"/>
              <a:pathLst>
                <a:path w="2286000" h="274320">
                  <a:moveTo>
                    <a:pt x="2286000" y="0"/>
                  </a:moveTo>
                  <a:lnTo>
                    <a:pt x="0" y="0"/>
                  </a:lnTo>
                  <a:lnTo>
                    <a:pt x="0" y="274320"/>
                  </a:lnTo>
                  <a:lnTo>
                    <a:pt x="2286000" y="274320"/>
                  </a:lnTo>
                  <a:lnTo>
                    <a:pt x="2286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1615" y="510127"/>
              <a:ext cx="645267" cy="707168"/>
            </a:xfrm>
            <a:prstGeom prst="rect">
              <a:avLst/>
            </a:prstGeom>
            <a:grpFill/>
          </p:spPr>
        </p:pic>
      </p:grpSp>
      <p:sp>
        <p:nvSpPr>
          <p:cNvPr id="26" name="object 26"/>
          <p:cNvSpPr/>
          <p:nvPr/>
        </p:nvSpPr>
        <p:spPr>
          <a:xfrm>
            <a:off x="7086600" y="7031355"/>
            <a:ext cx="2514600" cy="274320"/>
          </a:xfrm>
          <a:custGeom>
            <a:avLst/>
            <a:gdLst/>
            <a:ahLst/>
            <a:cxnLst/>
            <a:rect l="l" t="t" r="r" b="b"/>
            <a:pathLst>
              <a:path w="2514600" h="274320">
                <a:moveTo>
                  <a:pt x="2514092" y="0"/>
                </a:moveTo>
                <a:lnTo>
                  <a:pt x="0" y="0"/>
                </a:lnTo>
                <a:lnTo>
                  <a:pt x="0" y="274320"/>
                </a:lnTo>
                <a:lnTo>
                  <a:pt x="2514092" y="274320"/>
                </a:lnTo>
                <a:lnTo>
                  <a:pt x="2514092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714750" y="7031355"/>
            <a:ext cx="2457450" cy="274320"/>
          </a:xfrm>
          <a:custGeom>
            <a:avLst/>
            <a:gdLst/>
            <a:ahLst/>
            <a:cxnLst/>
            <a:rect l="l" t="t" r="r" b="b"/>
            <a:pathLst>
              <a:path w="2457450" h="274320">
                <a:moveTo>
                  <a:pt x="2457450" y="0"/>
                </a:moveTo>
                <a:lnTo>
                  <a:pt x="0" y="0"/>
                </a:lnTo>
                <a:lnTo>
                  <a:pt x="0" y="274320"/>
                </a:lnTo>
                <a:lnTo>
                  <a:pt x="2457450" y="274320"/>
                </a:lnTo>
                <a:lnTo>
                  <a:pt x="245745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798887" y="2462708"/>
            <a:ext cx="2232025" cy="1968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es-ES" sz="1200" b="1" spc="-10" dirty="0" smtClean="0">
                <a:latin typeface="Arial"/>
                <a:cs typeface="Arial"/>
              </a:rPr>
              <a:t>Datos de Enlace</a:t>
            </a:r>
            <a:r>
              <a:rPr lang="es-ES" sz="1200" b="1" spc="-10" dirty="0" smtClean="0">
                <a:latin typeface="Arial"/>
                <a:cs typeface="Arial"/>
              </a:rPr>
              <a:t> </a:t>
            </a:r>
            <a:r>
              <a:rPr sz="1200" b="1" spc="-5" dirty="0" smtClean="0">
                <a:latin typeface="Arial"/>
                <a:cs typeface="Arial"/>
              </a:rPr>
              <a:t> </a:t>
            </a:r>
            <a:r>
              <a:rPr sz="1200" b="1" spc="-5" dirty="0" smtClean="0">
                <a:latin typeface="Arial"/>
                <a:cs typeface="Arial"/>
              </a:rPr>
              <a:t>: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50257" y="3172206"/>
            <a:ext cx="2160905" cy="1134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lang="es-ES" sz="1200" b="1" u="sng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Francisco Yáñez Moreno</a:t>
            </a:r>
            <a:r>
              <a:rPr sz="1200" b="1" u="sng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 </a:t>
            </a:r>
            <a:endParaRPr lang="es-ES" sz="1200" b="1" u="sng" spc="-5" dirty="0">
              <a:uFill>
                <a:solidFill>
                  <a:srgbClr val="000000"/>
                </a:solidFill>
              </a:uFill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200" b="1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Responsable</a:t>
            </a:r>
            <a:r>
              <a:rPr sz="1200" b="1" spc="10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b="1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</a:t>
            </a:r>
            <a:r>
              <a:rPr sz="1200" b="1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Contraloría</a:t>
            </a:r>
            <a:r>
              <a:rPr sz="1200" b="1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Social</a:t>
            </a:r>
            <a:r>
              <a:rPr sz="1200" b="1" spc="-5" dirty="0">
                <a:latin typeface="Arial"/>
                <a:cs typeface="Arial"/>
              </a:rPr>
              <a:t>. </a:t>
            </a:r>
            <a:r>
              <a:rPr lang="es-ES" sz="1200" b="1" spc="-5" dirty="0" smtClean="0">
                <a:latin typeface="Arial"/>
                <a:cs typeface="Arial"/>
              </a:rPr>
              <a:t>444 8 12 63 67 ext.282 </a:t>
            </a:r>
            <a:r>
              <a:rPr sz="1200" b="1" spc="-5" dirty="0" smtClean="0">
                <a:latin typeface="Arial"/>
                <a:cs typeface="Arial"/>
              </a:rPr>
              <a:t>C</a:t>
            </a:r>
            <a:r>
              <a:rPr sz="1200" b="1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ORREO</a:t>
            </a:r>
            <a:r>
              <a:rPr sz="1200" b="1" spc="-3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b="1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ELECTRÓNICO</a:t>
            </a:r>
            <a:r>
              <a:rPr sz="1200" b="1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r>
              <a:rPr lang="es-ES" sz="1200" b="1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lang="es-ES" sz="1200" b="1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/>
              </a:rPr>
              <a:t>francisco.yanez@upslp.edu.mx</a:t>
            </a:r>
            <a:r>
              <a:rPr lang="es-ES" sz="1200" b="1" spc="-5" dirty="0" smtClean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1200" dirty="0">
              <a:latin typeface="Arial"/>
              <a:cs typeface="Arial"/>
            </a:endParaRPr>
          </a:p>
        </p:txBody>
      </p:sp>
      <p:pic>
        <p:nvPicPr>
          <p:cNvPr id="35" name="object 3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14762" y="625388"/>
            <a:ext cx="694029" cy="69579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58354" y="5498617"/>
            <a:ext cx="1390015" cy="1087158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60927" y="6091046"/>
            <a:ext cx="1049274" cy="766953"/>
          </a:xfrm>
          <a:prstGeom prst="rect">
            <a:avLst/>
          </a:prstGeom>
        </p:spPr>
      </p:pic>
      <p:grpSp>
        <p:nvGrpSpPr>
          <p:cNvPr id="39" name="object 39"/>
          <p:cNvGrpSpPr/>
          <p:nvPr/>
        </p:nvGrpSpPr>
        <p:grpSpPr>
          <a:xfrm>
            <a:off x="7040500" y="144906"/>
            <a:ext cx="2514600" cy="1201318"/>
            <a:chOff x="7086600" y="144881"/>
            <a:chExt cx="2514600" cy="1201318"/>
          </a:xfrm>
          <a:solidFill>
            <a:schemeClr val="accent6">
              <a:lumMod val="75000"/>
            </a:schemeClr>
          </a:solidFill>
        </p:grpSpPr>
        <p:sp>
          <p:nvSpPr>
            <p:cNvPr id="40" name="object 40"/>
            <p:cNvSpPr/>
            <p:nvPr/>
          </p:nvSpPr>
          <p:spPr>
            <a:xfrm>
              <a:off x="7086600" y="144881"/>
              <a:ext cx="2514600" cy="483870"/>
            </a:xfrm>
            <a:custGeom>
              <a:avLst/>
              <a:gdLst/>
              <a:ahLst/>
              <a:cxnLst/>
              <a:rect l="l" t="t" r="r" b="b"/>
              <a:pathLst>
                <a:path w="2514600" h="483870">
                  <a:moveTo>
                    <a:pt x="2514600" y="0"/>
                  </a:moveTo>
                  <a:lnTo>
                    <a:pt x="0" y="0"/>
                  </a:lnTo>
                  <a:lnTo>
                    <a:pt x="0" y="483768"/>
                  </a:lnTo>
                  <a:lnTo>
                    <a:pt x="2514600" y="483768"/>
                  </a:lnTo>
                  <a:lnTo>
                    <a:pt x="25146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pic>
          <p:nvPicPr>
            <p:cNvPr id="41" name="object 4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52843" y="650405"/>
              <a:ext cx="694029" cy="695794"/>
            </a:xfrm>
            <a:prstGeom prst="rect">
              <a:avLst/>
            </a:prstGeom>
            <a:grpFill/>
          </p:spPr>
        </p:pic>
      </p:grpSp>
      <p:pic>
        <p:nvPicPr>
          <p:cNvPr id="44" name="Imagen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3114" y="636372"/>
            <a:ext cx="1425309" cy="707168"/>
          </a:xfrm>
          <a:prstGeom prst="rect">
            <a:avLst/>
          </a:prstGeom>
        </p:spPr>
      </p:pic>
      <p:pic>
        <p:nvPicPr>
          <p:cNvPr id="45" name="Imagen 4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976" y="625388"/>
            <a:ext cx="1425309" cy="695794"/>
          </a:xfrm>
          <a:prstGeom prst="rect">
            <a:avLst/>
          </a:prstGeom>
        </p:spPr>
      </p:pic>
      <p:pic>
        <p:nvPicPr>
          <p:cNvPr id="46" name="Imagen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660" y="510127"/>
            <a:ext cx="1425309" cy="707168"/>
          </a:xfrm>
          <a:prstGeom prst="rect">
            <a:avLst/>
          </a:prstGeom>
        </p:spPr>
      </p:pic>
      <p:pic>
        <p:nvPicPr>
          <p:cNvPr id="47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6832" y="6091045"/>
            <a:ext cx="1049274" cy="7669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714750" y="457199"/>
            <a:ext cx="5886450" cy="6858000"/>
          </a:xfrm>
          <a:custGeom>
            <a:avLst/>
            <a:gdLst/>
            <a:ahLst/>
            <a:cxnLst/>
            <a:rect l="l" t="t" r="r" b="b"/>
            <a:pathLst>
              <a:path w="5886450" h="6858000">
                <a:moveTo>
                  <a:pt x="5886450" y="6583680"/>
                </a:moveTo>
                <a:lnTo>
                  <a:pt x="2699766" y="6583680"/>
                </a:lnTo>
                <a:lnTo>
                  <a:pt x="2699766" y="0"/>
                </a:lnTo>
                <a:lnTo>
                  <a:pt x="0" y="0"/>
                </a:lnTo>
                <a:lnTo>
                  <a:pt x="0" y="6583680"/>
                </a:lnTo>
                <a:lnTo>
                  <a:pt x="0" y="6858000"/>
                </a:lnTo>
                <a:lnTo>
                  <a:pt x="2699766" y="6858000"/>
                </a:lnTo>
                <a:lnTo>
                  <a:pt x="5886450" y="6858000"/>
                </a:lnTo>
                <a:lnTo>
                  <a:pt x="5886450" y="658368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457200" y="457200"/>
            <a:ext cx="2681605" cy="6858000"/>
            <a:chOff x="457200" y="457200"/>
            <a:chExt cx="2681605" cy="6858000"/>
          </a:xfrm>
          <a:solidFill>
            <a:schemeClr val="accent6">
              <a:lumMod val="75000"/>
            </a:schemeClr>
          </a:solidFill>
        </p:grpSpPr>
        <p:sp>
          <p:nvSpPr>
            <p:cNvPr id="4" name="object 4"/>
            <p:cNvSpPr/>
            <p:nvPr/>
          </p:nvSpPr>
          <p:spPr>
            <a:xfrm>
              <a:off x="457200" y="457200"/>
              <a:ext cx="2514600" cy="6858000"/>
            </a:xfrm>
            <a:custGeom>
              <a:avLst/>
              <a:gdLst/>
              <a:ahLst/>
              <a:cxnLst/>
              <a:rect l="l" t="t" r="r" b="b"/>
              <a:pathLst>
                <a:path w="2514600" h="6858000">
                  <a:moveTo>
                    <a:pt x="25146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514600" y="6858000"/>
                  </a:lnTo>
                  <a:lnTo>
                    <a:pt x="25146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200" y="531202"/>
              <a:ext cx="2681605" cy="6340475"/>
            </a:xfrm>
            <a:custGeom>
              <a:avLst/>
              <a:gdLst/>
              <a:ahLst/>
              <a:cxnLst/>
              <a:rect l="l" t="t" r="r" b="b"/>
              <a:pathLst>
                <a:path w="2681605" h="6340475">
                  <a:moveTo>
                    <a:pt x="2681605" y="0"/>
                  </a:moveTo>
                  <a:lnTo>
                    <a:pt x="0" y="0"/>
                  </a:lnTo>
                  <a:lnTo>
                    <a:pt x="0" y="5936335"/>
                  </a:lnTo>
                  <a:lnTo>
                    <a:pt x="0" y="6340475"/>
                  </a:lnTo>
                  <a:lnTo>
                    <a:pt x="1297178" y="6340475"/>
                  </a:lnTo>
                  <a:lnTo>
                    <a:pt x="1297178" y="5936335"/>
                  </a:lnTo>
                  <a:lnTo>
                    <a:pt x="2329065" y="5936335"/>
                  </a:lnTo>
                  <a:lnTo>
                    <a:pt x="2329065" y="6340475"/>
                  </a:lnTo>
                  <a:lnTo>
                    <a:pt x="2681605" y="6340475"/>
                  </a:lnTo>
                  <a:lnTo>
                    <a:pt x="2681605" y="5936335"/>
                  </a:lnTo>
                  <a:lnTo>
                    <a:pt x="268160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05543" y="474091"/>
            <a:ext cx="2514600" cy="593661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150" dirty="0">
              <a:latin typeface="Times New Roman"/>
              <a:cs typeface="Times New Roman"/>
            </a:endParaRPr>
          </a:p>
          <a:p>
            <a:pPr marL="274320" algn="just">
              <a:lnSpc>
                <a:spcPct val="100000"/>
              </a:lnSpc>
              <a:spcBef>
                <a:spcPts val="5"/>
              </a:spcBef>
            </a:pPr>
            <a:r>
              <a:rPr sz="900" b="1" spc="-5" dirty="0">
                <a:latin typeface="Arial"/>
                <a:cs typeface="Arial"/>
              </a:rPr>
              <a:t>¿Qué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es</a:t>
            </a:r>
            <a:r>
              <a:rPr sz="900" b="1" spc="-5" dirty="0">
                <a:latin typeface="Arial"/>
                <a:cs typeface="Arial"/>
              </a:rPr>
              <a:t> la Contraloría</a:t>
            </a:r>
            <a:r>
              <a:rPr sz="900" b="1" spc="-10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Social </a:t>
            </a:r>
            <a:r>
              <a:rPr sz="900" b="1" dirty="0">
                <a:latin typeface="Arial"/>
                <a:cs typeface="Arial"/>
              </a:rPr>
              <a:t>(CS)?</a:t>
            </a:r>
            <a:endParaRPr sz="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 dirty="0">
              <a:latin typeface="Arial"/>
              <a:cs typeface="Arial"/>
            </a:endParaRPr>
          </a:p>
          <a:p>
            <a:pPr marL="274320" marR="97790" algn="just">
              <a:lnSpc>
                <a:spcPct val="99600"/>
              </a:lnSpc>
              <a:tabLst>
                <a:tab pos="1149985" algn="l"/>
              </a:tabLst>
            </a:pP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La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Contraloría Social (CS)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 acuerdo a la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Ley General de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Desarrollo Social, es “...el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mecanismo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los beneficiarios,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 manera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organizada,	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para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74320" algn="just">
              <a:lnSpc>
                <a:spcPct val="100000"/>
              </a:lnSpc>
              <a:tabLst>
                <a:tab pos="1279525" algn="l"/>
              </a:tabLst>
            </a:pP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verificar	el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74320" marR="1140460" algn="just">
              <a:lnSpc>
                <a:spcPct val="99800"/>
              </a:lnSpc>
              <a:tabLst>
                <a:tab pos="1246505" algn="l"/>
              </a:tabLst>
            </a:pP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cumplimiento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de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las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metas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y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la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correcta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aplicación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de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los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recursos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públicos </a:t>
            </a:r>
            <a:r>
              <a:rPr sz="800" b="1" spc="-2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asignados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los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progr</a:t>
            </a:r>
            <a:r>
              <a:rPr sz="800" b="1" spc="-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m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	de 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desarrollo social”.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74320" marR="98425" algn="just">
              <a:lnSpc>
                <a:spcPct val="99800"/>
              </a:lnSpc>
              <a:spcBef>
                <a:spcPts val="5"/>
              </a:spcBef>
            </a:pP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Es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decir;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vigilar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que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el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manejo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de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los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recursos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federales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que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reciben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las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Universidades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Públicas,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a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través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del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Programa Servicios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Educación</a:t>
            </a:r>
            <a:r>
              <a:rPr sz="800" b="1" spc="2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Superior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y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Posgrado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(PSESyP),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se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realicen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con </a:t>
            </a:r>
            <a:r>
              <a:rPr sz="800" b="1" spc="-2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transparencia, eficacia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y</a:t>
            </a:r>
            <a:r>
              <a:rPr sz="800" b="1" spc="-3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honradez.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74320" marR="97155" algn="just">
              <a:lnSpc>
                <a:spcPts val="960"/>
              </a:lnSpc>
              <a:spcBef>
                <a:spcPts val="20"/>
              </a:spcBef>
            </a:pP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El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PSESyP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promueve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una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amplia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participación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entre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sus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beneficiarios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en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apego a los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Lineamientos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de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promoción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 </a:t>
            </a:r>
            <a:r>
              <a:rPr sz="800" b="1" spc="-2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CS a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través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 los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Comités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 Contraloría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Social,</a:t>
            </a:r>
            <a:r>
              <a:rPr sz="8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como: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74320" algn="just">
              <a:lnSpc>
                <a:spcPts val="915"/>
              </a:lnSpc>
            </a:pP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-Vigilar</a:t>
            </a:r>
            <a:r>
              <a:rPr sz="800" b="1" spc="-4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que: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365125" indent="-91440" algn="just">
              <a:lnSpc>
                <a:spcPct val="100000"/>
              </a:lnSpc>
              <a:spcBef>
                <a:spcPts val="5"/>
              </a:spcBef>
              <a:buSzPct val="125000"/>
              <a:buFont typeface="Symbol"/>
              <a:buChar char=""/>
              <a:tabLst>
                <a:tab pos="365760" algn="l"/>
              </a:tabLst>
            </a:pP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El</a:t>
            </a:r>
            <a:r>
              <a:rPr sz="800" b="1" spc="19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ejercicio</a:t>
            </a:r>
            <a:r>
              <a:rPr sz="800" b="1" spc="19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</a:t>
            </a:r>
            <a:r>
              <a:rPr sz="800" b="1" spc="19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los</a:t>
            </a:r>
            <a:r>
              <a:rPr sz="800" b="1" spc="19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recursos</a:t>
            </a:r>
            <a:r>
              <a:rPr sz="800" b="1" spc="19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para</a:t>
            </a:r>
            <a:r>
              <a:rPr sz="800" b="1" spc="18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obras,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365125" marR="98425" algn="just">
              <a:lnSpc>
                <a:spcPct val="100000"/>
              </a:lnSpc>
              <a:spcBef>
                <a:spcPts val="25"/>
              </a:spcBef>
            </a:pP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apoyos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o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servicios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sea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oportuno,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transparente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y con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apego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 lo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establecido </a:t>
            </a:r>
            <a:r>
              <a:rPr sz="800" b="1" spc="-2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en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la</a:t>
            </a:r>
            <a:r>
              <a:rPr sz="800" b="1" spc="-1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normatividad</a:t>
            </a:r>
            <a:r>
              <a:rPr sz="8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,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365125" marR="98425" indent="-91440" algn="just">
              <a:lnSpc>
                <a:spcPct val="100800"/>
              </a:lnSpc>
              <a:spcBef>
                <a:spcPts val="75"/>
              </a:spcBef>
              <a:buSzPct val="125000"/>
              <a:buFont typeface="Symbol"/>
              <a:buChar char=""/>
              <a:tabLst>
                <a:tab pos="365760" algn="l"/>
              </a:tabLst>
            </a:pP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Exista documentación comprobatoria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del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ejercicio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recursos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y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entrega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obras,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apoyos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servicios,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365125" marR="98425" indent="-91440" algn="just">
              <a:lnSpc>
                <a:spcPct val="100800"/>
              </a:lnSpc>
              <a:spcBef>
                <a:spcPts val="80"/>
              </a:spcBef>
              <a:buSzPct val="125000"/>
              <a:buFont typeface="Symbol"/>
              <a:buChar char=""/>
              <a:tabLst>
                <a:tab pos="365760" algn="l"/>
              </a:tabLst>
            </a:pP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El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programa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no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se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utilice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con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fines </a:t>
            </a:r>
            <a:r>
              <a:rPr sz="800" b="1" spc="-2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políticos,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electorales,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lucro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u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otros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distintos,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74320" marR="97790" algn="just">
              <a:lnSpc>
                <a:spcPct val="99800"/>
              </a:lnSpc>
            </a:pP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-Recibir las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quejas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y denuncias que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puedan </a:t>
            </a:r>
            <a:r>
              <a:rPr sz="800" b="1" spc="-2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dar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lugar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al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fincamiento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de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responsabilidades administrativas, civiles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 </a:t>
            </a:r>
            <a:r>
              <a:rPr sz="800" b="1" spc="-2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penales,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federales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y como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turnarlas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 las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autoridades</a:t>
            </a:r>
            <a:r>
              <a:rPr sz="800" b="1" spc="-2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competentes,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274320" marR="98425" algn="just">
              <a:lnSpc>
                <a:spcPct val="99600"/>
              </a:lnSpc>
              <a:spcBef>
                <a:spcPts val="5"/>
              </a:spcBef>
            </a:pP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-Vigilar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que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se apliquen correctamente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los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recursos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al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100%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y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que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lleve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a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cabo</a:t>
            </a:r>
            <a:r>
              <a:rPr sz="800" b="1" spc="2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el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apoyo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que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se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autorizó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realizar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en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el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convenio.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76440" y="474091"/>
            <a:ext cx="2362200" cy="3656329"/>
          </a:xfrm>
          <a:custGeom>
            <a:avLst/>
            <a:gdLst/>
            <a:ahLst/>
            <a:cxnLst/>
            <a:rect l="l" t="t" r="r" b="b"/>
            <a:pathLst>
              <a:path w="2362200" h="3656329">
                <a:moveTo>
                  <a:pt x="2362200" y="0"/>
                </a:moveTo>
                <a:lnTo>
                  <a:pt x="0" y="0"/>
                </a:lnTo>
                <a:lnTo>
                  <a:pt x="0" y="3655949"/>
                </a:lnTo>
                <a:lnTo>
                  <a:pt x="2362200" y="3655949"/>
                </a:lnTo>
                <a:lnTo>
                  <a:pt x="2362200" y="0"/>
                </a:lnTo>
                <a:close/>
              </a:path>
            </a:pathLst>
          </a:custGeom>
          <a:solidFill>
            <a:srgbClr val="F34D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076440" y="474091"/>
            <a:ext cx="2362200" cy="329128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wrap="square" lIns="0" tIns="79375" rIns="0" bIns="0" rtlCol="0">
            <a:spAutoFit/>
          </a:bodyPr>
          <a:lstStyle/>
          <a:p>
            <a:pPr marL="137160">
              <a:lnSpc>
                <a:spcPct val="100000"/>
              </a:lnSpc>
              <a:spcBef>
                <a:spcPts val="625"/>
              </a:spcBef>
            </a:pPr>
            <a:r>
              <a:rPr sz="800" b="1" dirty="0">
                <a:latin typeface="Arial"/>
                <a:cs typeface="Arial"/>
              </a:rPr>
              <a:t>¿Cómo</a:t>
            </a:r>
            <a:r>
              <a:rPr sz="800" b="1" spc="-2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te puedes organizar?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 dirty="0">
              <a:latin typeface="Arial"/>
              <a:cs typeface="Arial"/>
            </a:endParaRPr>
          </a:p>
          <a:p>
            <a:pPr marL="137160" marR="1575435">
              <a:lnSpc>
                <a:spcPts val="950"/>
              </a:lnSpc>
            </a:pP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Haz</a:t>
            </a:r>
            <a:r>
              <a:rPr sz="800" b="1" spc="6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equipo </a:t>
            </a:r>
            <a:r>
              <a:rPr sz="800" b="1" spc="-2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con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37160">
              <a:lnSpc>
                <a:spcPts val="930"/>
              </a:lnSpc>
            </a:pP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integrantes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37160">
              <a:lnSpc>
                <a:spcPct val="100000"/>
              </a:lnSpc>
              <a:tabLst>
                <a:tab pos="681355" algn="l"/>
              </a:tabLst>
            </a:pP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de	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tu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37160" marR="1611630">
              <a:lnSpc>
                <a:spcPct val="100000"/>
              </a:lnSpc>
            </a:pP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comunidad 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un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vers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ta</a:t>
            </a:r>
            <a:r>
              <a:rPr sz="800" b="1" spc="-15" dirty="0">
                <a:solidFill>
                  <a:srgbClr val="002060"/>
                </a:solidFill>
                <a:latin typeface="Arial"/>
                <a:cs typeface="Arial"/>
              </a:rPr>
              <a:t>r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ia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37160" marR="1575435">
              <a:lnSpc>
                <a:spcPct val="99700"/>
              </a:lnSpc>
              <a:spcBef>
                <a:spcPts val="5"/>
              </a:spcBef>
              <a:tabLst>
                <a:tab pos="659765" algn="l"/>
              </a:tabLst>
            </a:pP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sz="800" b="1" spc="204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integra</a:t>
            </a:r>
            <a:r>
              <a:rPr sz="800" b="1" spc="19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un </a:t>
            </a:r>
            <a:r>
              <a:rPr sz="800" b="1" spc="-204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o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t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é	de 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contraloría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social</a:t>
            </a:r>
            <a:r>
              <a:rPr sz="800" b="1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que</a:t>
            </a:r>
            <a:r>
              <a:rPr sz="800" b="1" spc="5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te </a:t>
            </a:r>
            <a:r>
              <a:rPr sz="800" b="1" spc="-2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permita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37160" marR="126364" algn="just">
              <a:lnSpc>
                <a:spcPct val="99800"/>
              </a:lnSpc>
            </a:pP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realizar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acciones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de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control,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vigilancia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y </a:t>
            </a:r>
            <a:r>
              <a:rPr sz="800" b="1" spc="-2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evaluación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sobre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el</a:t>
            </a:r>
            <a:r>
              <a:rPr sz="800" b="1" spc="204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cumplimiento</a:t>
            </a:r>
            <a:r>
              <a:rPr sz="800" b="1" spc="2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de 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metas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del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programa: </a:t>
            </a: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así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como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la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correcta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aplicación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de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los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recursos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asignados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al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programa.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37160" marR="127000" algn="just">
              <a:lnSpc>
                <a:spcPct val="99800"/>
              </a:lnSpc>
            </a:pP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Tu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como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beneficiario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del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programa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al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convertirte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en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supervisor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y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vigilante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del 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apoyo, contribuyes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a que las acciones que </a:t>
            </a:r>
            <a:r>
              <a:rPr sz="800" b="1" spc="-2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realizan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los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ejecutores se desarrollen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con 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eficiencia,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transparencia</a:t>
            </a:r>
            <a:r>
              <a:rPr sz="800" b="1" spc="2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y</a:t>
            </a:r>
            <a:r>
              <a:rPr sz="800" b="1" spc="2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honestidad,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para generar una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cultura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de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rendición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de 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cuentas.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83863" y="595071"/>
            <a:ext cx="2211705" cy="10325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Mediante</a:t>
            </a:r>
            <a:r>
              <a:rPr sz="900" b="1" spc="380" dirty="0">
                <a:latin typeface="Arial"/>
                <a:cs typeface="Arial"/>
              </a:rPr>
              <a:t> </a:t>
            </a:r>
            <a:r>
              <a:rPr sz="900" b="1" spc="-10" dirty="0">
                <a:latin typeface="Arial"/>
                <a:cs typeface="Arial"/>
              </a:rPr>
              <a:t>el</a:t>
            </a:r>
            <a:r>
              <a:rPr sz="900" b="1" spc="37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Programa</a:t>
            </a:r>
            <a:r>
              <a:rPr sz="900" b="1" spc="38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de</a:t>
            </a:r>
            <a:r>
              <a:rPr sz="900" b="1" spc="36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Contraloría</a:t>
            </a:r>
            <a:endParaRPr sz="9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900" b="1" dirty="0">
                <a:latin typeface="Arial"/>
                <a:cs typeface="Arial"/>
              </a:rPr>
              <a:t>Social</a:t>
            </a:r>
            <a:r>
              <a:rPr sz="900" b="1" spc="-2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tu</a:t>
            </a:r>
            <a:r>
              <a:rPr sz="900" b="1" spc="-3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puedes:</a:t>
            </a:r>
            <a:endParaRPr sz="900" dirty="0">
              <a:latin typeface="Arial"/>
              <a:cs typeface="Arial"/>
            </a:endParaRPr>
          </a:p>
          <a:p>
            <a:pPr marL="12700" marR="5080" algn="just">
              <a:lnSpc>
                <a:spcPct val="99700"/>
              </a:lnSpc>
              <a:spcBef>
                <a:spcPts val="15"/>
              </a:spcBef>
            </a:pP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Promover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que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se proporcione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 la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población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información completa, oportuna,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confiable y 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accesible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respecto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a</a:t>
            </a:r>
            <a:r>
              <a:rPr sz="800" b="1" spc="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los</a:t>
            </a:r>
            <a:r>
              <a:rPr sz="800" b="1" spc="22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programas,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acciones</a:t>
            </a:r>
            <a:r>
              <a:rPr sz="800" b="1" spc="10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y</a:t>
            </a:r>
            <a:r>
              <a:rPr sz="800" b="1" spc="7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servicios,</a:t>
            </a:r>
            <a:r>
              <a:rPr sz="800" b="1" spc="10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sus</a:t>
            </a:r>
            <a:r>
              <a:rPr sz="800" b="1" spc="9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objetivos,</a:t>
            </a:r>
            <a:r>
              <a:rPr sz="800" b="1" spc="10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normas </a:t>
            </a:r>
            <a:r>
              <a:rPr sz="800" b="1" spc="-2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y</a:t>
            </a:r>
            <a:r>
              <a:rPr sz="800" b="1" spc="-3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procedimientos</a:t>
            </a:r>
            <a:r>
              <a:rPr sz="8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operación.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Algunos</a:t>
            </a:r>
            <a:r>
              <a:rPr sz="8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de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sus</a:t>
            </a:r>
            <a:r>
              <a:rPr sz="800" b="1" spc="-10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objetivos son:</a:t>
            </a:r>
            <a:endParaRPr sz="800" dirty="0">
              <a:solidFill>
                <a:schemeClr val="tx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83863" y="1721866"/>
            <a:ext cx="2210435" cy="391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800" b="1" spc="-5" dirty="0">
                <a:latin typeface="Arial"/>
                <a:cs typeface="Arial"/>
              </a:rPr>
              <a:t>Promover</a:t>
            </a:r>
            <a:r>
              <a:rPr sz="800" b="1" spc="114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la</a:t>
            </a:r>
            <a:r>
              <a:rPr sz="800" b="1" spc="114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participación</a:t>
            </a:r>
            <a:r>
              <a:rPr sz="800" b="1" spc="13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activa</a:t>
            </a:r>
            <a:r>
              <a:rPr sz="800" b="1" spc="12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de</a:t>
            </a:r>
            <a:r>
              <a:rPr sz="800" b="1" spc="114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la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comunidad.</a:t>
            </a:r>
            <a:endParaRPr sz="800" dirty="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</a:pP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Tu</a:t>
            </a:r>
            <a:r>
              <a:rPr sz="800" b="1" spc="8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como</a:t>
            </a:r>
            <a:r>
              <a:rPr sz="800" b="1" spc="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integrante</a:t>
            </a:r>
            <a:r>
              <a:rPr sz="800" b="1" spc="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de</a:t>
            </a:r>
            <a:r>
              <a:rPr sz="800" b="1" spc="7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la</a:t>
            </a:r>
            <a:r>
              <a:rPr sz="800" b="1" spc="7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comunidad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43527" y="2087626"/>
            <a:ext cx="1115060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44855" algn="l"/>
              </a:tabLst>
            </a:pP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un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vers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ta</a:t>
            </a:r>
            <a:r>
              <a:rPr sz="800" b="1" spc="-15" dirty="0">
                <a:solidFill>
                  <a:srgbClr val="002060"/>
                </a:solidFill>
                <a:latin typeface="Arial"/>
                <a:cs typeface="Arial"/>
              </a:rPr>
              <a:t>r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ia	pued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s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43527" y="2209545"/>
            <a:ext cx="960119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95655" algn="l"/>
              </a:tabLst>
            </a:pP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proc</a:t>
            </a: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s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os	d</a:t>
            </a:r>
            <a:r>
              <a:rPr sz="800" b="1" spc="-15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43527" y="2329637"/>
            <a:ext cx="109156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58850" algn="l"/>
              </a:tabLst>
            </a:pP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esta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bl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ec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n</a:t>
            </a: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t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o	de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60614" y="2087626"/>
            <a:ext cx="633095" cy="390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735" marR="5080" indent="-26670" algn="just">
              <a:lnSpc>
                <a:spcPct val="99400"/>
              </a:lnSpc>
              <a:spcBef>
                <a:spcPts val="110"/>
              </a:spcBef>
            </a:pP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apoyar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los </a:t>
            </a:r>
            <a:r>
              <a:rPr sz="800" b="1" spc="-2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planeación, </a:t>
            </a:r>
            <a:r>
              <a:rPr sz="800" b="1" spc="-2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p</a:t>
            </a:r>
            <a:r>
              <a:rPr sz="800" b="1" spc="-15" dirty="0">
                <a:solidFill>
                  <a:srgbClr val="002060"/>
                </a:solidFill>
                <a:latin typeface="Arial"/>
                <a:cs typeface="Arial"/>
              </a:rPr>
              <a:t>r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ior</a:t>
            </a:r>
            <a:r>
              <a:rPr sz="800" b="1" spc="-15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</a:t>
            </a:r>
            <a:r>
              <a:rPr sz="800" b="1" spc="-20" dirty="0">
                <a:solidFill>
                  <a:srgbClr val="002060"/>
                </a:solidFill>
                <a:latin typeface="Arial"/>
                <a:cs typeface="Arial"/>
              </a:rPr>
              <a:t>s</a:t>
            </a:r>
            <a:r>
              <a:rPr sz="800" b="1" dirty="0">
                <a:latin typeface="Arial"/>
                <a:cs typeface="Arial"/>
              </a:rPr>
              <a:t>,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43527" y="2452243"/>
            <a:ext cx="184848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sistematización,</a:t>
            </a:r>
            <a:r>
              <a:rPr sz="800" b="1" spc="2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realización,</a:t>
            </a:r>
            <a:r>
              <a:rPr sz="800" b="1" spc="21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control,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83863" y="2574163"/>
            <a:ext cx="2211070" cy="756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2110" marR="5080" algn="just">
              <a:lnSpc>
                <a:spcPct val="100000"/>
              </a:lnSpc>
              <a:spcBef>
                <a:spcPts val="105"/>
              </a:spcBef>
            </a:pP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vigilancia,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supervisión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y</a:t>
            </a:r>
            <a:r>
              <a:rPr sz="800" b="1" spc="2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evaluación </a:t>
            </a:r>
            <a:r>
              <a:rPr sz="800" b="1" spc="-2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de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acciones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de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programas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y 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proyectos.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2700" marR="5715" algn="just">
              <a:lnSpc>
                <a:spcPts val="960"/>
              </a:lnSpc>
              <a:spcBef>
                <a:spcPts val="15"/>
              </a:spcBef>
            </a:pPr>
            <a:r>
              <a:rPr sz="800" b="1" spc="-5" dirty="0">
                <a:latin typeface="Arial"/>
                <a:cs typeface="Arial"/>
              </a:rPr>
              <a:t>Impulsar </a:t>
            </a:r>
            <a:r>
              <a:rPr sz="800" b="1" dirty="0">
                <a:latin typeface="Arial"/>
                <a:cs typeface="Arial"/>
              </a:rPr>
              <a:t>la </a:t>
            </a:r>
            <a:r>
              <a:rPr sz="800" b="1" spc="-5" dirty="0">
                <a:latin typeface="Arial"/>
                <a:cs typeface="Arial"/>
              </a:rPr>
              <a:t>comunicación </a:t>
            </a:r>
            <a:r>
              <a:rPr sz="800" b="1" dirty="0">
                <a:latin typeface="Arial"/>
                <a:cs typeface="Arial"/>
              </a:rPr>
              <a:t>del gobierno con </a:t>
            </a:r>
            <a:r>
              <a:rPr sz="800" b="1" spc="5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los</a:t>
            </a:r>
            <a:r>
              <a:rPr sz="800" b="1" spc="-5" dirty="0">
                <a:latin typeface="Arial"/>
                <a:cs typeface="Arial"/>
              </a:rPr>
              <a:t> ciudadanos.</a:t>
            </a:r>
            <a:endParaRPr sz="800" dirty="0">
              <a:latin typeface="Arial"/>
              <a:cs typeface="Arial"/>
            </a:endParaRPr>
          </a:p>
          <a:p>
            <a:pPr marL="372110" algn="just">
              <a:lnSpc>
                <a:spcPts val="930"/>
              </a:lnSpc>
            </a:pP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Para</a:t>
            </a:r>
            <a:r>
              <a:rPr sz="800" b="1" spc="3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que</a:t>
            </a:r>
            <a:r>
              <a:rPr sz="800" b="1" spc="32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el</a:t>
            </a:r>
            <a:r>
              <a:rPr sz="800" b="1" spc="3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gobierno</a:t>
            </a:r>
            <a:r>
              <a:rPr sz="800" b="1" spc="33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escuche</a:t>
            </a:r>
            <a:r>
              <a:rPr sz="800" b="1" spc="32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las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43527" y="3304158"/>
            <a:ext cx="185102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40410" algn="l"/>
                <a:tab pos="1409065" algn="l"/>
                <a:tab pos="1751964" algn="l"/>
              </a:tabLst>
            </a:pP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propue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sta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s</a:t>
            </a:r>
            <a:r>
              <a:rPr sz="800" b="1" dirty="0">
                <a:latin typeface="Arial"/>
                <a:cs typeface="Arial"/>
              </a:rPr>
              <a:t>	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re</a:t>
            </a:r>
            <a:r>
              <a:rPr sz="800" b="1" spc="-2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l</a:t>
            </a: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i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z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das	p</a:t>
            </a:r>
            <a:r>
              <a:rPr sz="800" b="1" spc="-15" dirty="0">
                <a:solidFill>
                  <a:srgbClr val="002060"/>
                </a:solidFill>
                <a:latin typeface="Arial"/>
                <a:cs typeface="Arial"/>
              </a:rPr>
              <a:t>o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r	la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43527" y="3426078"/>
            <a:ext cx="122872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comunidad</a:t>
            </a:r>
            <a:r>
              <a:rPr sz="800" b="1" spc="-50" dirty="0"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universitaria</a:t>
            </a:r>
            <a:r>
              <a:rPr sz="800" b="1" spc="-5" dirty="0">
                <a:latin typeface="Arial"/>
                <a:cs typeface="Arial"/>
              </a:rPr>
              <a:t>.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83863" y="3546475"/>
            <a:ext cx="2211070" cy="878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Arial"/>
                <a:cs typeface="Arial"/>
              </a:rPr>
              <a:t>Incorporar a la ciudadanía </a:t>
            </a:r>
            <a:r>
              <a:rPr sz="800" b="1" spc="-5" dirty="0">
                <a:latin typeface="Arial"/>
                <a:cs typeface="Arial"/>
              </a:rPr>
              <a:t>en el </a:t>
            </a:r>
            <a:r>
              <a:rPr sz="800" b="1" dirty="0">
                <a:latin typeface="Arial"/>
                <a:cs typeface="Arial"/>
              </a:rPr>
              <a:t>combate a </a:t>
            </a:r>
            <a:r>
              <a:rPr sz="800" b="1" spc="-5" dirty="0">
                <a:latin typeface="Arial"/>
                <a:cs typeface="Arial"/>
              </a:rPr>
              <a:t>la </a:t>
            </a:r>
            <a:r>
              <a:rPr sz="800" b="1" spc="-210" dirty="0">
                <a:latin typeface="Arial"/>
                <a:cs typeface="Arial"/>
              </a:rPr>
              <a:t> </a:t>
            </a:r>
            <a:r>
              <a:rPr sz="800" b="1" dirty="0">
                <a:latin typeface="Arial"/>
                <a:cs typeface="Arial"/>
              </a:rPr>
              <a:t>corrupción.</a:t>
            </a:r>
            <a:endParaRPr sz="800" dirty="0">
              <a:latin typeface="Arial"/>
              <a:cs typeface="Arial"/>
            </a:endParaRPr>
          </a:p>
          <a:p>
            <a:pPr marL="372110" marR="5080" algn="just">
              <a:lnSpc>
                <a:spcPct val="99700"/>
              </a:lnSpc>
            </a:pP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Tu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participación es fundamental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para 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contribuir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a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la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disminución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de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los 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problemas de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corrupción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y fomentar 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los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principios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de</a:t>
            </a:r>
            <a:r>
              <a:rPr sz="800" b="1" spc="5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transparencia,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rendición</a:t>
            </a:r>
            <a:r>
              <a:rPr sz="8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002060"/>
                </a:solidFill>
                <a:latin typeface="Arial"/>
                <a:cs typeface="Arial"/>
              </a:rPr>
              <a:t>de </a:t>
            </a:r>
            <a:r>
              <a:rPr sz="800" b="1" spc="-5" dirty="0">
                <a:solidFill>
                  <a:srgbClr val="002060"/>
                </a:solidFill>
                <a:latin typeface="Arial"/>
                <a:cs typeface="Arial"/>
              </a:rPr>
              <a:t>cuentas.</a:t>
            </a:r>
            <a:endParaRPr sz="800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769519" y="1613711"/>
            <a:ext cx="2282959" cy="5701043"/>
            <a:chOff x="769518" y="1613712"/>
            <a:chExt cx="2016862" cy="5375491"/>
          </a:xfrm>
        </p:grpSpPr>
        <p:pic>
          <p:nvPicPr>
            <p:cNvPr id="21" name="object 2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9518" y="6360668"/>
              <a:ext cx="686191" cy="628535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96262" y="1613712"/>
              <a:ext cx="690118" cy="621106"/>
            </a:xfrm>
            <a:prstGeom prst="rect">
              <a:avLst/>
            </a:prstGeom>
          </p:spPr>
        </p:pic>
      </p:grpSp>
      <p:pic>
        <p:nvPicPr>
          <p:cNvPr id="24" name="object 2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987672" y="6377762"/>
            <a:ext cx="653413" cy="696170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102093" y="6395872"/>
            <a:ext cx="559003" cy="593331"/>
          </a:xfrm>
          <a:prstGeom prst="rect">
            <a:avLst/>
          </a:prstGeom>
        </p:spPr>
      </p:pic>
      <p:grpSp>
        <p:nvGrpSpPr>
          <p:cNvPr id="26" name="object 26"/>
          <p:cNvGrpSpPr/>
          <p:nvPr/>
        </p:nvGrpSpPr>
        <p:grpSpPr>
          <a:xfrm>
            <a:off x="7076312" y="842556"/>
            <a:ext cx="2359660" cy="5227320"/>
            <a:chOff x="7076440" y="914336"/>
            <a:chExt cx="2359660" cy="5227320"/>
          </a:xfrm>
          <a:solidFill>
            <a:schemeClr val="accent6">
              <a:lumMod val="75000"/>
            </a:schemeClr>
          </a:solidFill>
        </p:grpSpPr>
        <p:sp>
          <p:nvSpPr>
            <p:cNvPr id="27" name="object 27"/>
            <p:cNvSpPr/>
            <p:nvPr/>
          </p:nvSpPr>
          <p:spPr>
            <a:xfrm>
              <a:off x="7076440" y="3816603"/>
              <a:ext cx="2359660" cy="690245"/>
            </a:xfrm>
            <a:custGeom>
              <a:avLst/>
              <a:gdLst/>
              <a:ahLst/>
              <a:cxnLst/>
              <a:rect l="l" t="t" r="r" b="b"/>
              <a:pathLst>
                <a:path w="2359659" h="690245">
                  <a:moveTo>
                    <a:pt x="2359532" y="0"/>
                  </a:moveTo>
                  <a:lnTo>
                    <a:pt x="0" y="0"/>
                  </a:lnTo>
                  <a:lnTo>
                    <a:pt x="0" y="689990"/>
                  </a:lnTo>
                  <a:lnTo>
                    <a:pt x="2359532" y="689990"/>
                  </a:lnTo>
                  <a:lnTo>
                    <a:pt x="235953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317359" y="3899662"/>
              <a:ext cx="1898269" cy="146558"/>
            </a:xfrm>
            <a:prstGeom prst="rect">
              <a:avLst/>
            </a:prstGeom>
            <a:grpFill/>
          </p:spPr>
        </p:pic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215632" y="4102988"/>
              <a:ext cx="2097531" cy="123062"/>
            </a:xfrm>
            <a:prstGeom prst="rect">
              <a:avLst/>
            </a:prstGeom>
            <a:grpFill/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355586" y="4308728"/>
              <a:ext cx="1808226" cy="147447"/>
            </a:xfrm>
            <a:prstGeom prst="rect">
              <a:avLst/>
            </a:prstGeom>
            <a:grpFill/>
          </p:spPr>
        </p:pic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076440" y="4506595"/>
              <a:ext cx="2359532" cy="1634870"/>
            </a:xfrm>
            <a:prstGeom prst="rect">
              <a:avLst/>
            </a:prstGeom>
            <a:grpFill/>
          </p:spPr>
        </p:pic>
        <p:pic>
          <p:nvPicPr>
            <p:cNvPr id="32" name="object 3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990586" y="914336"/>
              <a:ext cx="1265504" cy="1091247"/>
            </a:xfrm>
            <a:prstGeom prst="rect">
              <a:avLst/>
            </a:prstGeom>
            <a:grpFill/>
          </p:spPr>
        </p:pic>
      </p:grpSp>
      <p:pic>
        <p:nvPicPr>
          <p:cNvPr id="35" name="object 3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810000" y="4556125"/>
            <a:ext cx="2533396" cy="1679194"/>
          </a:xfrm>
          <a:prstGeom prst="rect">
            <a:avLst/>
          </a:prstGeom>
        </p:spPr>
      </p:pic>
      <p:pic>
        <p:nvPicPr>
          <p:cNvPr id="36" name="Imagen 3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248" y="6648154"/>
            <a:ext cx="1425309" cy="707168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313" y="6366764"/>
            <a:ext cx="1425309" cy="707168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663" y="6287492"/>
            <a:ext cx="1425309" cy="7071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</TotalTime>
  <Words>358</Words>
  <Application>Microsoft Office PowerPoint</Application>
  <PresentationFormat>Personalizado</PresentationFormat>
  <Paragraphs>61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Georgia</vt:lpstr>
      <vt:lpstr>Symbol</vt:lpstr>
      <vt:lpstr>Times New Roman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DEL CONSUELO ROMERO SANCHEZ</dc:creator>
  <cp:lastModifiedBy>Nidia Jazmín Morán García</cp:lastModifiedBy>
  <cp:revision>12</cp:revision>
  <dcterms:created xsi:type="dcterms:W3CDTF">2022-08-18T14:38:18Z</dcterms:created>
  <dcterms:modified xsi:type="dcterms:W3CDTF">2022-08-18T20:15:43Z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2022-07-18T00:00:00Z</vt:filetime>
  </property>
  <property fmtid="{D5CDD505-2E9C-101B-9397-08002B2CF9AE}" pid="3" name="Creator">
    <vt:lpwstr>Microsoft® Publisher para Microsoft 365</vt:lpwstr>
  </property>
  <property fmtid="{D5CDD505-2E9C-101B-9397-08002B2CF9AE}" pid="4" name="LastSaved">
    <vt:filetime>2022-08-18T00:00:00Z</vt:filetime>
  </property>
</Properties>
</file>